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73"/>
  </p:notesMasterIdLst>
  <p:sldIdLst>
    <p:sldId id="261" r:id="rId3"/>
    <p:sldId id="282" r:id="rId4"/>
    <p:sldId id="296" r:id="rId5"/>
    <p:sldId id="323" r:id="rId6"/>
    <p:sldId id="312" r:id="rId7"/>
    <p:sldId id="316" r:id="rId8"/>
    <p:sldId id="317" r:id="rId9"/>
    <p:sldId id="313" r:id="rId10"/>
    <p:sldId id="318" r:id="rId11"/>
    <p:sldId id="319" r:id="rId12"/>
    <p:sldId id="320" r:id="rId13"/>
    <p:sldId id="314" r:id="rId14"/>
    <p:sldId id="324" r:id="rId15"/>
    <p:sldId id="321" r:id="rId16"/>
    <p:sldId id="298" r:id="rId17"/>
    <p:sldId id="279" r:id="rId18"/>
    <p:sldId id="344" r:id="rId19"/>
    <p:sldId id="335" r:id="rId20"/>
    <p:sldId id="309" r:id="rId21"/>
    <p:sldId id="351" r:id="rId22"/>
    <p:sldId id="322" r:id="rId23"/>
    <p:sldId id="280" r:id="rId24"/>
    <p:sldId id="283" r:id="rId25"/>
    <p:sldId id="284" r:id="rId26"/>
    <p:sldId id="285" r:id="rId27"/>
    <p:sldId id="286" r:id="rId28"/>
    <p:sldId id="287" r:id="rId29"/>
    <p:sldId id="288" r:id="rId30"/>
    <p:sldId id="352" r:id="rId31"/>
    <p:sldId id="289" r:id="rId32"/>
    <p:sldId id="290" r:id="rId33"/>
    <p:sldId id="291" r:id="rId34"/>
    <p:sldId id="292" r:id="rId35"/>
    <p:sldId id="293" r:id="rId36"/>
    <p:sldId id="294" r:id="rId37"/>
    <p:sldId id="295" r:id="rId38"/>
    <p:sldId id="299" r:id="rId39"/>
    <p:sldId id="336" r:id="rId40"/>
    <p:sldId id="325" r:id="rId41"/>
    <p:sldId id="300" r:id="rId42"/>
    <p:sldId id="331" r:id="rId43"/>
    <p:sldId id="353" r:id="rId44"/>
    <p:sldId id="278" r:id="rId45"/>
    <p:sldId id="310" r:id="rId46"/>
    <p:sldId id="302" r:id="rId47"/>
    <p:sldId id="308" r:id="rId48"/>
    <p:sldId id="334" r:id="rId49"/>
    <p:sldId id="333" r:id="rId50"/>
    <p:sldId id="347" r:id="rId51"/>
    <p:sldId id="346" r:id="rId52"/>
    <p:sldId id="345" r:id="rId53"/>
    <p:sldId id="348" r:id="rId54"/>
    <p:sldId id="303" r:id="rId55"/>
    <p:sldId id="327" r:id="rId56"/>
    <p:sldId id="328" r:id="rId57"/>
    <p:sldId id="329" r:id="rId58"/>
    <p:sldId id="330" r:id="rId59"/>
    <p:sldId id="332" r:id="rId60"/>
    <p:sldId id="338" r:id="rId61"/>
    <p:sldId id="349" r:id="rId62"/>
    <p:sldId id="337" r:id="rId63"/>
    <p:sldId id="350" r:id="rId64"/>
    <p:sldId id="339" r:id="rId65"/>
    <p:sldId id="341" r:id="rId66"/>
    <p:sldId id="342" r:id="rId67"/>
    <p:sldId id="340" r:id="rId68"/>
    <p:sldId id="354" r:id="rId69"/>
    <p:sldId id="343" r:id="rId70"/>
    <p:sldId id="326" r:id="rId71"/>
    <p:sldId id="304" r:id="rId7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1A2D0"/>
    <a:srgbClr val="942292"/>
    <a:srgbClr val="FFCC0C"/>
    <a:srgbClr val="FBFDD4"/>
    <a:srgbClr val="FFCC09"/>
    <a:srgbClr val="000000"/>
    <a:srgbClr val="1E1E1D"/>
    <a:srgbClr val="1E1E1E"/>
    <a:srgbClr val="00AE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FECB4D8-DB02-4DC6-A0A2-4F2EBAE1DC90}" styleName="Style moyen 1 - Accentuation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DA37D80-6434-44D0-A028-1B22A696006F}" styleName="Style léger 3 - Accentuation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489" autoAdjust="0"/>
    <p:restoredTop sz="57143" autoAdjust="0"/>
  </p:normalViewPr>
  <p:slideViewPr>
    <p:cSldViewPr snapToGrid="0">
      <p:cViewPr>
        <p:scale>
          <a:sx n="100" d="100"/>
          <a:sy n="100" d="100"/>
        </p:scale>
        <p:origin x="2480" y="-72"/>
      </p:cViewPr>
      <p:guideLst/>
    </p:cSldViewPr>
  </p:slideViewPr>
  <p:notesTextViewPr>
    <p:cViewPr>
      <p:scale>
        <a:sx n="3" d="2"/>
        <a:sy n="3" d="2"/>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26C48B-ABAD-4976-B01F-BA2D979A77B3}" type="datetimeFigureOut">
              <a:rPr lang="en-US" smtClean="0"/>
              <a:t>2/1/2021</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1A69C0-B396-4709-97C8-3A0155301196}" type="slidenum">
              <a:rPr lang="en-US" smtClean="0"/>
              <a:t>‹#›</a:t>
            </a:fld>
            <a:endParaRPr lang="en-US"/>
          </a:p>
        </p:txBody>
      </p:sp>
    </p:spTree>
    <p:extLst>
      <p:ext uri="{BB962C8B-B14F-4D97-AF65-F5344CB8AC3E}">
        <p14:creationId xmlns:p14="http://schemas.microsoft.com/office/powerpoint/2010/main" val="2393640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blog.ploeh.dk/2018/03/26/the-maybe-functor/"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noProof="0" dirty="0">
                <a:solidFill>
                  <a:schemeClr val="tx1"/>
                </a:solidFill>
                <a:effectLst/>
                <a:latin typeface="+mn-lt"/>
                <a:ea typeface="+mn-ea"/>
                <a:cs typeface="+mn-cs"/>
              </a:rPr>
              <a:t>Thomas – Hello everyone! (slowly)« Beyond Hexagonal Architecture » : The idea of this talk came out one night in Paris, more than 3 years ago. It was a DDDFR meetup night and I had the chance to live-code with Alister Cockburn in order to explain what Hexagonal Architecture was and how to implement it. At the end of the event, while we were drinking beers, Jeremy Chassaing (and Clément BOUDEREAU) were asking Alistair whether or not he was aware of Function Core, Imperative shell pattern. The discussion was interesting and I was saying to my inner self: that would be another interesting talk. 3 years after we are here -with Bruno- to discuss and to compare both patterns.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noProof="0" dirty="0">
                <a:solidFill>
                  <a:schemeClr val="tx1"/>
                </a:solidFill>
                <a:effectLst/>
                <a:latin typeface="+mn-lt"/>
                <a:ea typeface="+mn-ea"/>
                <a:cs typeface="+mn-cs"/>
              </a:rPr>
              <a:t>Thomas - But first thing first: let’s present ourselves. My name is Thomas. I’m building software since more than 20 years now. I’m spending my time 1/ coding and creating efficient &amp; happy dev teams (providing values with </a:t>
            </a:r>
            <a:r>
              <a:rPr lang="en-US" sz="1200" kern="1200" noProof="0" dirty="0" err="1">
                <a:solidFill>
                  <a:schemeClr val="tx1"/>
                </a:solidFill>
                <a:effectLst/>
                <a:latin typeface="+mn-lt"/>
                <a:ea typeface="+mn-ea"/>
                <a:cs typeface="+mn-cs"/>
              </a:rPr>
              <a:t>eXtreme</a:t>
            </a:r>
            <a:r>
              <a:rPr lang="en-US" sz="1200" kern="1200" noProof="0" dirty="0">
                <a:solidFill>
                  <a:schemeClr val="tx1"/>
                </a:solidFill>
                <a:effectLst/>
                <a:latin typeface="+mn-lt"/>
                <a:ea typeface="+mn-ea"/>
                <a:cs typeface="+mn-cs"/>
              </a:rPr>
              <a:t> Programming and Domain Driven Design). And 2/ doing some strategic DDD consulting, architecture and training to other customers. Aside that, I’m organizer of the DDD </a:t>
            </a:r>
            <a:r>
              <a:rPr lang="en-US" sz="1200" kern="1200" noProof="0" dirty="0" err="1">
                <a:solidFill>
                  <a:schemeClr val="tx1"/>
                </a:solidFill>
                <a:effectLst/>
                <a:latin typeface="+mn-lt"/>
                <a:ea typeface="+mn-ea"/>
                <a:cs typeface="+mn-cs"/>
              </a:rPr>
              <a:t>french</a:t>
            </a:r>
            <a:r>
              <a:rPr lang="en-US" sz="1200" kern="1200" noProof="0" dirty="0">
                <a:solidFill>
                  <a:schemeClr val="tx1"/>
                </a:solidFill>
                <a:effectLst/>
                <a:latin typeface="+mn-lt"/>
                <a:ea typeface="+mn-ea"/>
                <a:cs typeface="+mn-cs"/>
              </a:rPr>
              <a:t> meetup since 5 years now:  DDDEFFARRR.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noProof="0" dirty="0">
                <a:solidFill>
                  <a:schemeClr val="tx1"/>
                </a:solidFill>
                <a:effectLst/>
                <a:latin typeface="+mn-lt"/>
                <a:ea typeface="+mn-ea"/>
                <a:cs typeface="+mn-cs"/>
              </a:rPr>
              <a:t>Bruno – </a:t>
            </a:r>
            <a:r>
              <a:rPr lang="en-US" sz="1800" noProof="0" dirty="0">
                <a:effectLst/>
                <a:latin typeface="Calibri" panose="020F0502020204030204" pitchFamily="34" charset="0"/>
                <a:ea typeface="Calibri" panose="020F0502020204030204" pitchFamily="34" charset="0"/>
                <a:cs typeface="Times New Roman" panose="02020603050405020304" pitchFamily="18" charset="0"/>
              </a:rPr>
              <a:t>Hello everyone, I am Bruno, and I am very glad to be here with you this evening.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noProof="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noProof="0" dirty="0">
                <a:effectLst/>
                <a:latin typeface="Calibri" panose="020F0502020204030204" pitchFamily="34" charset="0"/>
                <a:ea typeface="Calibri" panose="020F0502020204030204" pitchFamily="34" charset="0"/>
                <a:cs typeface="Times New Roman" panose="02020603050405020304" pitchFamily="18" charset="0"/>
              </a:rPr>
              <a:t>I have thirty years of IT experience and I have been an agile coach and technical coach for 8 years. </a:t>
            </a:r>
            <a:r>
              <a:rPr lang="en-US" sz="1800" kern="1200" noProof="0" dirty="0">
                <a:solidFill>
                  <a:schemeClr val="tx1"/>
                </a:solidFill>
                <a:effectLst/>
                <a:latin typeface="+mn-lt"/>
                <a:ea typeface="+mn-ea"/>
                <a:cs typeface="+mn-cs"/>
              </a:rPr>
              <a:t>I’m also organizer of the BDD Paris meetup since 4 years.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noProof="0" dirty="0">
              <a:solidFill>
                <a:schemeClr val="tx1"/>
              </a:solidFill>
              <a:effectLst/>
              <a:latin typeface="Calibri" panose="020F0502020204030204" pitchFamily="34" charset="0"/>
              <a:ea typeface="+mn-ea"/>
              <a:cs typeface="Times New Roman" panose="02020603050405020304" pitchFamily="18" charset="0"/>
            </a:endParaRPr>
          </a:p>
          <a:p>
            <a:pPr>
              <a:lnSpc>
                <a:spcPct val="107000"/>
              </a:lnSpc>
              <a:spcAft>
                <a:spcPts val="800"/>
              </a:spcAft>
            </a:pPr>
            <a:r>
              <a:rPr lang="en-US" sz="1200" kern="1200" noProof="0" dirty="0">
                <a:solidFill>
                  <a:schemeClr val="tx1"/>
                </a:solidFill>
                <a:effectLst/>
                <a:latin typeface="+mn-lt"/>
                <a:ea typeface="+mn-ea"/>
                <a:cs typeface="+mn-cs"/>
              </a:rPr>
              <a:t>Bruno – </a:t>
            </a:r>
            <a:r>
              <a:rPr lang="en-US" sz="1800" noProof="0" dirty="0">
                <a:effectLst/>
                <a:latin typeface="Calibri" panose="020F0502020204030204" pitchFamily="34" charset="0"/>
                <a:ea typeface="Calibri" panose="020F0502020204030204" pitchFamily="34" charset="0"/>
                <a:cs typeface="Times New Roman" panose="02020603050405020304" pitchFamily="18" charset="0"/>
              </a:rPr>
              <a:t>Our agenda</a:t>
            </a:r>
          </a:p>
          <a:p>
            <a:pPr>
              <a:lnSpc>
                <a:spcPct val="107000"/>
              </a:lnSpc>
              <a:spcAft>
                <a:spcPts val="800"/>
              </a:spcAft>
            </a:pPr>
            <a:r>
              <a:rPr lang="en-US" sz="1200" kern="1200" noProof="0" dirty="0">
                <a:solidFill>
                  <a:schemeClr val="tx1"/>
                </a:solidFill>
                <a:effectLst/>
                <a:latin typeface="+mn-lt"/>
                <a:ea typeface="+mn-ea"/>
                <a:cs typeface="+mn-cs"/>
              </a:rPr>
              <a:t>In first, a quick reminder of what hexagonal architecture is. </a:t>
            </a:r>
          </a:p>
          <a:p>
            <a:pPr>
              <a:lnSpc>
                <a:spcPct val="107000"/>
              </a:lnSpc>
              <a:spcAft>
                <a:spcPts val="800"/>
              </a:spcAft>
            </a:pPr>
            <a:r>
              <a:rPr lang="en-US" sz="1200" kern="1200" noProof="0" dirty="0">
                <a:solidFill>
                  <a:schemeClr val="tx1"/>
                </a:solidFill>
                <a:effectLst/>
                <a:latin typeface="+mn-lt"/>
                <a:ea typeface="+mn-ea"/>
                <a:cs typeface="+mn-cs"/>
              </a:rPr>
              <a:t>Then the presentation of what the functional core is.</a:t>
            </a:r>
          </a:p>
          <a:p>
            <a:pPr>
              <a:lnSpc>
                <a:spcPct val="107000"/>
              </a:lnSpc>
              <a:spcAft>
                <a:spcPts val="800"/>
              </a:spcAft>
            </a:pPr>
            <a:r>
              <a:rPr lang="en-US" sz="1200" kern="1200" noProof="0" dirty="0">
                <a:solidFill>
                  <a:schemeClr val="tx1"/>
                </a:solidFill>
                <a:effectLst/>
                <a:latin typeface="+mn-lt"/>
                <a:ea typeface="+mn-ea"/>
                <a:cs typeface="+mn-cs"/>
              </a:rPr>
              <a:t>Then we will start from a codebase in a hexagonal architecture.</a:t>
            </a:r>
          </a:p>
          <a:p>
            <a:pPr>
              <a:lnSpc>
                <a:spcPct val="107000"/>
              </a:lnSpc>
              <a:spcAft>
                <a:spcPts val="800"/>
              </a:spcAft>
            </a:pPr>
            <a:r>
              <a:rPr lang="en-US" sz="1200" kern="1200" noProof="0" dirty="0">
                <a:solidFill>
                  <a:schemeClr val="tx1"/>
                </a:solidFill>
                <a:effectLst/>
                <a:latin typeface="+mn-lt"/>
                <a:ea typeface="+mn-ea"/>
                <a:cs typeface="+mn-cs"/>
              </a:rPr>
              <a:t>Then we will transform it together into a functional core / imperative shell.</a:t>
            </a:r>
          </a:p>
          <a:p>
            <a:pPr>
              <a:lnSpc>
                <a:spcPct val="107000"/>
              </a:lnSpc>
              <a:spcAft>
                <a:spcPts val="800"/>
              </a:spcAft>
            </a:pPr>
            <a:r>
              <a:rPr lang="en-US" sz="1200" kern="1200" noProof="0" dirty="0">
                <a:solidFill>
                  <a:schemeClr val="tx1"/>
                </a:solidFill>
                <a:effectLst/>
                <a:latin typeface="+mn-lt"/>
                <a:ea typeface="+mn-ea"/>
                <a:cs typeface="+mn-cs"/>
              </a:rPr>
              <a:t>And we will finish by comparing this pattern with the hexagonal architecture</a:t>
            </a:r>
          </a:p>
          <a:p>
            <a:pPr>
              <a:lnSpc>
                <a:spcPct val="107000"/>
              </a:lnSpc>
              <a:spcAft>
                <a:spcPts val="800"/>
              </a:spcAft>
            </a:pPr>
            <a:endParaRPr lang="en-US" sz="1200" kern="1200" noProof="0" dirty="0">
              <a:solidFill>
                <a:schemeClr val="tx1"/>
              </a:solidFill>
              <a:effectLst/>
              <a:latin typeface="+mn-lt"/>
              <a:ea typeface="+mn-ea"/>
              <a:cs typeface="+mn-cs"/>
            </a:endParaRPr>
          </a:p>
          <a:p>
            <a:pPr>
              <a:lnSpc>
                <a:spcPct val="107000"/>
              </a:lnSpc>
              <a:spcAft>
                <a:spcPts val="800"/>
              </a:spcAft>
            </a:pPr>
            <a:r>
              <a:rPr lang="en-US" sz="1200" kern="1200" noProof="0" dirty="0">
                <a:solidFill>
                  <a:schemeClr val="tx1"/>
                </a:solidFill>
                <a:effectLst/>
                <a:latin typeface="+mn-lt"/>
                <a:ea typeface="+mn-ea"/>
                <a:cs typeface="+mn-cs"/>
              </a:rPr>
              <a:t>Thomas – Actually Bruno, since I was also recently involved in discussions about what is and what isn’t Hexagonal Architecture, I’d really like to end up our session with a question for them, the DDD audience.</a:t>
            </a:r>
          </a:p>
          <a:p>
            <a:pPr>
              <a:lnSpc>
                <a:spcPct val="107000"/>
              </a:lnSpc>
              <a:spcAft>
                <a:spcPts val="800"/>
              </a:spcAft>
            </a:pPr>
            <a:r>
              <a:rPr lang="en-US" sz="1200" kern="1200" noProof="0" dirty="0">
                <a:solidFill>
                  <a:schemeClr val="tx1"/>
                </a:solidFill>
                <a:effectLst/>
                <a:latin typeface="+mn-lt"/>
                <a:ea typeface="+mn-ea"/>
                <a:cs typeface="+mn-cs"/>
              </a:rPr>
              <a:t>And it might help us also, to break the ice for our final Q&amp;A session with all of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noProof="0" dirty="0">
              <a:solidFill>
                <a:schemeClr val="tx1"/>
              </a:solidFill>
              <a:effectLst/>
              <a:latin typeface="+mn-lt"/>
              <a:ea typeface="+mn-ea"/>
              <a:cs typeface="+mn-cs"/>
            </a:endParaRPr>
          </a:p>
          <a:p>
            <a:endParaRPr lang="en-US" noProof="0"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1</a:t>
            </a:fld>
            <a:endParaRPr lang="en-US"/>
          </a:p>
        </p:txBody>
      </p:sp>
    </p:spTree>
    <p:extLst>
      <p:ext uri="{BB962C8B-B14F-4D97-AF65-F5344CB8AC3E}">
        <p14:creationId xmlns:p14="http://schemas.microsoft.com/office/powerpoint/2010/main" val="2102460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the core domain of our Seat suggestions API is really to suggest seats. We won't do the reservation, neither the booking.</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The booking part will be done afterward, with another system, by another API.</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To provide the best seats, we have rules, business rules such as: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Thomas - « do not separate parties of people; find them adjacent seats,»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 whenever possible, try to locate them in the center of the row,»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Thomas - « try to suggest them expensive seats first » (because we have various pricing categories) etc.</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10</a:t>
            </a:fld>
            <a:endParaRPr lang="en-US"/>
          </a:p>
        </p:txBody>
      </p:sp>
    </p:spTree>
    <p:extLst>
      <p:ext uri="{BB962C8B-B14F-4D97-AF65-F5344CB8AC3E}">
        <p14:creationId xmlns:p14="http://schemas.microsoft.com/office/powerpoint/2010/main" val="2145936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So… We do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our secret sauce</a:t>
            </a:r>
            <a:r>
              <a:rPr lang="en-US" sz="1800" dirty="0">
                <a:effectLst/>
                <a:latin typeface="Calibri" panose="020F0502020204030204" pitchFamily="34" charset="0"/>
                <a:ea typeface="Calibri" panose="020F0502020204030204" pitchFamily="34" charset="0"/>
                <a:cs typeface="Times New Roman" panose="02020603050405020304" pitchFamily="18" charset="0"/>
              </a:rPr>
              <a:t> to find and suggest the best possible seats for a show (here framed in yellow on the small diagram).</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then</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11</a:t>
            </a:fld>
            <a:endParaRPr lang="en-US"/>
          </a:p>
        </p:txBody>
      </p:sp>
    </p:spTree>
    <p:extLst>
      <p:ext uri="{BB962C8B-B14F-4D97-AF65-F5344CB8AC3E}">
        <p14:creationId xmlns:p14="http://schemas.microsoft.com/office/powerpoint/2010/main" val="2225350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Bruno – </a:t>
            </a:r>
            <a:r>
              <a:rPr lang="fr-FR" sz="1200" kern="1200" dirty="0" err="1">
                <a:solidFill>
                  <a:schemeClr val="tx1"/>
                </a:solidFill>
                <a:effectLst/>
                <a:latin typeface="+mn-lt"/>
                <a:ea typeface="+mn-ea"/>
                <a:cs typeface="+mn-cs"/>
              </a:rPr>
              <a:t>We</a:t>
            </a:r>
            <a:r>
              <a:rPr lang="fr-FR" sz="1200" kern="1200" dirty="0">
                <a:solidFill>
                  <a:schemeClr val="tx1"/>
                </a:solidFill>
                <a:effectLst/>
                <a:latin typeface="+mn-lt"/>
                <a:ea typeface="+mn-ea"/>
                <a:cs typeface="+mn-cs"/>
              </a:rPr>
              <a:t> return </a:t>
            </a:r>
            <a:r>
              <a:rPr lang="fr-FR" sz="1200" kern="1200" dirty="0" err="1">
                <a:solidFill>
                  <a:schemeClr val="tx1"/>
                </a:solidFill>
                <a:effectLst/>
                <a:latin typeface="+mn-lt"/>
                <a:ea typeface="+mn-ea"/>
                <a:cs typeface="+mn-cs"/>
              </a:rPr>
              <a:t>our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various</a:t>
            </a:r>
            <a:r>
              <a:rPr lang="fr-FR" sz="1200" kern="1200" dirty="0">
                <a:solidFill>
                  <a:schemeClr val="tx1"/>
                </a:solidFill>
                <a:effectLst/>
                <a:latin typeface="+mn-lt"/>
                <a:ea typeface="+mn-ea"/>
                <a:cs typeface="+mn-cs"/>
              </a:rPr>
              <a:t> suggestions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Thomas - </a:t>
            </a:r>
            <a:r>
              <a:rPr lang="fr-FR" sz="1200" kern="1200" dirty="0" err="1">
                <a:solidFill>
                  <a:schemeClr val="tx1"/>
                </a:solidFill>
                <a:effectLst/>
                <a:latin typeface="+mn-lt"/>
                <a:ea typeface="+mn-ea"/>
                <a:cs typeface="+mn-cs"/>
              </a:rPr>
              <a:t>Some</a:t>
            </a:r>
            <a:r>
              <a:rPr lang="fr-FR" sz="1200" kern="1200" dirty="0">
                <a:solidFill>
                  <a:schemeClr val="tx1"/>
                </a:solidFill>
                <a:effectLst/>
                <a:latin typeface="+mn-lt"/>
                <a:ea typeface="+mn-ea"/>
                <a:cs typeface="+mn-cs"/>
              </a:rPr>
              <a:t> are made for </a:t>
            </a:r>
            <a:r>
              <a:rPr lang="fr-FR" sz="1200" kern="1200" dirty="0" err="1">
                <a:solidFill>
                  <a:schemeClr val="tx1"/>
                </a:solidFill>
                <a:effectLst/>
                <a:latin typeface="+mn-lt"/>
                <a:ea typeface="+mn-ea"/>
                <a:cs typeface="+mn-cs"/>
              </a:rPr>
              <a:t>pricing</a:t>
            </a:r>
            <a:r>
              <a:rPr lang="fr-FR" sz="1200" kern="1200" dirty="0">
                <a:solidFill>
                  <a:schemeClr val="tx1"/>
                </a:solidFill>
                <a:effectLst/>
                <a:latin typeface="+mn-lt"/>
                <a:ea typeface="+mn-ea"/>
                <a:cs typeface="+mn-cs"/>
              </a:rPr>
              <a:t> tier 1 (the </a:t>
            </a:r>
            <a:r>
              <a:rPr lang="fr-FR" sz="1200" kern="1200" dirty="0" err="1">
                <a:solidFill>
                  <a:schemeClr val="tx1"/>
                </a:solidFill>
                <a:effectLst/>
                <a:latin typeface="+mn-lt"/>
                <a:ea typeface="+mn-ea"/>
                <a:cs typeface="+mn-cs"/>
              </a:rPr>
              <a:t>most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expensive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generaly</a:t>
            </a:r>
            <a:r>
              <a:rPr lang="fr-FR" sz="1200" kern="1200" dirty="0">
                <a:solidFill>
                  <a:schemeClr val="tx1"/>
                </a:solidFill>
                <a:effectLst/>
                <a:latin typeface="+mn-lt"/>
                <a:ea typeface="+mn-ea"/>
                <a:cs typeface="+mn-cs"/>
              </a:rPr>
              <a:t> in the </a:t>
            </a:r>
            <a:r>
              <a:rPr lang="fr-FR" sz="1200" kern="1200" dirty="0" err="1">
                <a:solidFill>
                  <a:schemeClr val="tx1"/>
                </a:solidFill>
                <a:effectLst/>
                <a:latin typeface="+mn-lt"/>
                <a:ea typeface="+mn-ea"/>
                <a:cs typeface="+mn-cs"/>
              </a:rPr>
              <a:t>firts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rows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some</a:t>
            </a:r>
            <a:r>
              <a:rPr lang="fr-FR" sz="1200" kern="1200" dirty="0">
                <a:solidFill>
                  <a:schemeClr val="tx1"/>
                </a:solidFill>
                <a:effectLst/>
                <a:latin typeface="+mn-lt"/>
                <a:ea typeface="+mn-ea"/>
                <a:cs typeface="+mn-cs"/>
              </a:rPr>
              <a:t> are made for </a:t>
            </a:r>
            <a:r>
              <a:rPr lang="fr-FR" sz="1200" kern="1200" dirty="0" err="1">
                <a:solidFill>
                  <a:schemeClr val="tx1"/>
                </a:solidFill>
                <a:effectLst/>
                <a:latin typeface="+mn-lt"/>
                <a:ea typeface="+mn-ea"/>
                <a:cs typeface="+mn-cs"/>
              </a:rPr>
              <a:t>pricing</a:t>
            </a:r>
            <a:r>
              <a:rPr lang="fr-FR" sz="1200" kern="1200" dirty="0">
                <a:solidFill>
                  <a:schemeClr val="tx1"/>
                </a:solidFill>
                <a:effectLst/>
                <a:latin typeface="+mn-lt"/>
                <a:ea typeface="+mn-ea"/>
                <a:cs typeface="+mn-cs"/>
              </a:rPr>
              <a:t> tier 2 (</a:t>
            </a:r>
            <a:r>
              <a:rPr lang="fr-FR" sz="1200" kern="1200" dirty="0" err="1">
                <a:solidFill>
                  <a:schemeClr val="tx1"/>
                </a:solidFill>
                <a:effectLst/>
                <a:latin typeface="+mn-lt"/>
                <a:ea typeface="+mn-ea"/>
                <a:cs typeface="+mn-cs"/>
              </a:rPr>
              <a:t>less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expensive</a:t>
            </a:r>
            <a:r>
              <a:rPr lang="fr-FR" sz="1200" kern="1200" dirty="0">
                <a:solidFill>
                  <a:schemeClr val="tx1"/>
                </a:solidFill>
                <a:effectLst/>
                <a:latin typeface="+mn-lt"/>
                <a:ea typeface="+mn-ea"/>
                <a:cs typeface="+mn-cs"/>
              </a:rPr>
              <a:t> seats, </a:t>
            </a:r>
            <a:r>
              <a:rPr lang="fr-FR" sz="1200" kern="1200" dirty="0" err="1">
                <a:solidFill>
                  <a:schemeClr val="tx1"/>
                </a:solidFill>
                <a:effectLst/>
                <a:latin typeface="+mn-lt"/>
                <a:ea typeface="+mn-ea"/>
                <a:cs typeface="+mn-cs"/>
              </a:rPr>
              <a:t>etc</a:t>
            </a:r>
            <a:r>
              <a:rPr lang="fr-FR" sz="1200" kern="1200" dirty="0">
                <a:solidFill>
                  <a:schemeClr val="tx1"/>
                </a:solidFill>
                <a:effectLst/>
                <a:latin typeface="+mn-lt"/>
                <a:ea typeface="+mn-ea"/>
                <a:cs typeface="+mn-cs"/>
              </a:rPr>
              <a:t>).</a:t>
            </a: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12</a:t>
            </a:fld>
            <a:endParaRPr lang="en-US"/>
          </a:p>
        </p:txBody>
      </p:sp>
    </p:spTree>
    <p:extLst>
      <p:ext uri="{BB962C8B-B14F-4D97-AF65-F5344CB8AC3E}">
        <p14:creationId xmlns:p14="http://schemas.microsoft.com/office/powerpoint/2010/main" val="22799237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–Yes. Our website will then suggest those options to the customer, </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Thomas - Starting with the best and most expensive seats, of course!</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Yes Thomas, And that’s all we need to know about the domain for today.</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13</a:t>
            </a:fld>
            <a:endParaRPr lang="en-US"/>
          </a:p>
        </p:txBody>
      </p:sp>
    </p:spTree>
    <p:extLst>
      <p:ext uri="{BB962C8B-B14F-4D97-AF65-F5344CB8AC3E}">
        <p14:creationId xmlns:p14="http://schemas.microsoft.com/office/powerpoint/2010/main" val="511968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Thomas – Cool. </a:t>
            </a:r>
            <a:r>
              <a:rPr lang="fr-FR" sz="1200" kern="1200" dirty="0" err="1">
                <a:solidFill>
                  <a:schemeClr val="tx1"/>
                </a:solidFill>
                <a:effectLst/>
                <a:latin typeface="+mn-lt"/>
                <a:ea typeface="+mn-ea"/>
                <a:cs typeface="+mn-cs"/>
              </a:rPr>
              <a:t>Thanks</a:t>
            </a:r>
            <a:r>
              <a:rPr lang="fr-FR" sz="1200" kern="1200" dirty="0">
                <a:solidFill>
                  <a:schemeClr val="tx1"/>
                </a:solidFill>
                <a:effectLst/>
                <a:latin typeface="+mn-lt"/>
                <a:ea typeface="+mn-ea"/>
                <a:cs typeface="+mn-cs"/>
              </a:rPr>
              <a:t> for </a:t>
            </a:r>
            <a:r>
              <a:rPr lang="fr-FR" sz="1200" kern="1200" dirty="0" err="1">
                <a:solidFill>
                  <a:schemeClr val="tx1"/>
                </a:solidFill>
                <a:effectLst/>
                <a:latin typeface="+mn-lt"/>
                <a:ea typeface="+mn-ea"/>
                <a:cs typeface="+mn-cs"/>
              </a:rPr>
              <a:t>these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explanations</a:t>
            </a: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Thomas - </a:t>
            </a:r>
            <a:r>
              <a:rPr lang="fr-FR" sz="1200" kern="1200" dirty="0" err="1">
                <a:solidFill>
                  <a:schemeClr val="tx1"/>
                </a:solidFill>
                <a:effectLst/>
                <a:latin typeface="+mn-lt"/>
                <a:ea typeface="+mn-ea"/>
                <a:cs typeface="+mn-cs"/>
              </a:rPr>
              <a:t>Tonight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focus </a:t>
            </a:r>
            <a:r>
              <a:rPr lang="fr-FR" sz="1200" kern="1200" dirty="0" err="1">
                <a:solidFill>
                  <a:schemeClr val="tx1"/>
                </a:solidFill>
                <a:effectLst/>
                <a:latin typeface="+mn-lt"/>
                <a:ea typeface="+mn-ea"/>
                <a:cs typeface="+mn-cs"/>
              </a:rPr>
              <a:t>indeed</a:t>
            </a:r>
            <a:r>
              <a:rPr lang="fr-FR" sz="1200" kern="1200" dirty="0">
                <a:solidFill>
                  <a:schemeClr val="tx1"/>
                </a:solidFill>
                <a:effectLst/>
                <a:latin typeface="+mn-lt"/>
                <a:ea typeface="+mn-ea"/>
                <a:cs typeface="+mn-cs"/>
              </a:rPr>
              <a:t> on the architecture styles. And </a:t>
            </a:r>
            <a:r>
              <a:rPr lang="fr-FR" sz="1200" kern="1200" dirty="0" err="1">
                <a:solidFill>
                  <a:schemeClr val="tx1"/>
                </a:solidFill>
                <a:effectLst/>
                <a:latin typeface="+mn-lt"/>
                <a:ea typeface="+mn-ea"/>
                <a:cs typeface="+mn-cs"/>
              </a:rPr>
              <a:t>we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have a look at and compare 2 options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14</a:t>
            </a:fld>
            <a:endParaRPr lang="en-US"/>
          </a:p>
        </p:txBody>
      </p:sp>
    </p:spTree>
    <p:extLst>
      <p:ext uri="{BB962C8B-B14F-4D97-AF65-F5344CB8AC3E}">
        <p14:creationId xmlns:p14="http://schemas.microsoft.com/office/powerpoint/2010/main" val="9227388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Thomas – First option : HEXAGONAL ARCHITECTURE.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Thomas - This one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allow</a:t>
            </a:r>
            <a:r>
              <a:rPr lang="fr-FR" sz="1200" kern="1200" dirty="0">
                <a:solidFill>
                  <a:schemeClr val="tx1"/>
                </a:solidFill>
                <a:effectLst/>
                <a:latin typeface="+mn-lt"/>
                <a:ea typeface="+mn-ea"/>
                <a:cs typeface="+mn-cs"/>
              </a:rPr>
              <a:t> us to </a:t>
            </a:r>
            <a:r>
              <a:rPr lang="fr-FR" sz="1200" kern="1200" dirty="0" err="1">
                <a:solidFill>
                  <a:schemeClr val="tx1"/>
                </a:solidFill>
                <a:effectLst/>
                <a:latin typeface="+mn-lt"/>
                <a:ea typeface="+mn-ea"/>
                <a:cs typeface="+mn-cs"/>
              </a:rPr>
              <a:t>keep</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our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domain</a:t>
            </a:r>
            <a:r>
              <a:rPr lang="fr-FR" sz="1200" kern="1200" dirty="0">
                <a:solidFill>
                  <a:schemeClr val="tx1"/>
                </a:solidFill>
                <a:effectLst/>
                <a:latin typeface="+mn-lt"/>
                <a:ea typeface="+mn-ea"/>
                <a:cs typeface="+mn-cs"/>
              </a:rPr>
              <a:t> code (</a:t>
            </a:r>
            <a:r>
              <a:rPr lang="fr-FR" sz="1200" kern="1200" dirty="0" err="1">
                <a:solidFill>
                  <a:schemeClr val="tx1"/>
                </a:solidFill>
                <a:effectLst/>
                <a:latin typeface="+mn-lt"/>
                <a:ea typeface="+mn-ea"/>
                <a:cs typeface="+mn-cs"/>
              </a:rPr>
              <a:t>here</a:t>
            </a:r>
            <a:r>
              <a:rPr lang="fr-FR" sz="1200" kern="1200" dirty="0">
                <a:solidFill>
                  <a:schemeClr val="tx1"/>
                </a:solidFill>
                <a:effectLst/>
                <a:latin typeface="+mn-lt"/>
                <a:ea typeface="+mn-ea"/>
                <a:cs typeface="+mn-cs"/>
              </a:rPr>
              <a:t> in </a:t>
            </a:r>
            <a:r>
              <a:rPr lang="fr-FR" sz="1200" kern="1200" dirty="0" err="1">
                <a:solidFill>
                  <a:schemeClr val="tx1"/>
                </a:solidFill>
                <a:effectLst/>
                <a:latin typeface="+mn-lt"/>
                <a:ea typeface="+mn-ea"/>
                <a:cs typeface="+mn-cs"/>
              </a:rPr>
              <a:t>yellow</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properly</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splitted</a:t>
            </a:r>
            <a:r>
              <a:rPr lang="fr-FR" sz="1200" kern="1200" dirty="0">
                <a:solidFill>
                  <a:schemeClr val="tx1"/>
                </a:solidFill>
                <a:effectLst/>
                <a:latin typeface="+mn-lt"/>
                <a:ea typeface="+mn-ea"/>
                <a:cs typeface="+mn-cs"/>
              </a:rPr>
              <a:t> and </a:t>
            </a:r>
            <a:r>
              <a:rPr lang="fr-FR" sz="1200" kern="1200" dirty="0" err="1">
                <a:solidFill>
                  <a:schemeClr val="tx1"/>
                </a:solidFill>
                <a:effectLst/>
                <a:latin typeface="+mn-lt"/>
                <a:ea typeface="+mn-ea"/>
                <a:cs typeface="+mn-cs"/>
              </a:rPr>
              <a:t>isolated</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from</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what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we</a:t>
            </a:r>
            <a:r>
              <a:rPr lang="fr-FR" sz="1200" kern="1200" dirty="0">
                <a:solidFill>
                  <a:schemeClr val="tx1"/>
                </a:solidFill>
                <a:effectLst/>
                <a:latin typeface="+mn-lt"/>
                <a:ea typeface="+mn-ea"/>
                <a:cs typeface="+mn-cs"/>
              </a:rPr>
              <a:t> call the Infrastructure code (</a:t>
            </a:r>
            <a:r>
              <a:rPr lang="fr-FR" sz="1200" kern="1200" dirty="0" err="1">
                <a:solidFill>
                  <a:schemeClr val="tx1"/>
                </a:solidFill>
                <a:effectLst/>
                <a:latin typeface="+mn-lt"/>
                <a:ea typeface="+mn-ea"/>
                <a:cs typeface="+mn-cs"/>
              </a:rPr>
              <a:t>located</a:t>
            </a:r>
            <a:r>
              <a:rPr lang="fr-FR" sz="1200" kern="1200" dirty="0">
                <a:solidFill>
                  <a:schemeClr val="tx1"/>
                </a:solidFill>
                <a:effectLst/>
                <a:latin typeface="+mn-lt"/>
                <a:ea typeface="+mn-ea"/>
                <a:cs typeface="+mn-cs"/>
              </a:rPr>
              <a:t> at the border).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The infrastructure code </a:t>
            </a:r>
            <a:r>
              <a:rPr lang="fr-FR" sz="1200" kern="1200" dirty="0" err="1">
                <a:solidFill>
                  <a:schemeClr val="tx1"/>
                </a:solidFill>
                <a:effectLst/>
                <a:latin typeface="+mn-lt"/>
                <a:ea typeface="+mn-ea"/>
                <a:cs typeface="+mn-cs"/>
              </a:rPr>
              <a:t>is</a:t>
            </a:r>
            <a:r>
              <a:rPr lang="fr-FR" sz="1200" kern="1200" dirty="0">
                <a:solidFill>
                  <a:schemeClr val="tx1"/>
                </a:solidFill>
                <a:effectLst/>
                <a:latin typeface="+mn-lt"/>
                <a:ea typeface="+mn-ea"/>
                <a:cs typeface="+mn-cs"/>
              </a:rPr>
              <a:t> the one </a:t>
            </a:r>
            <a:r>
              <a:rPr lang="fr-FR" sz="1200" kern="1200" dirty="0" err="1">
                <a:solidFill>
                  <a:schemeClr val="tx1"/>
                </a:solidFill>
                <a:effectLst/>
                <a:latin typeface="+mn-lt"/>
                <a:ea typeface="+mn-ea"/>
                <a:cs typeface="+mn-cs"/>
              </a:rPr>
              <a:t>containing</a:t>
            </a:r>
            <a:r>
              <a:rPr lang="fr-FR" sz="1200" kern="1200" dirty="0">
                <a:solidFill>
                  <a:schemeClr val="tx1"/>
                </a:solidFill>
                <a:effectLst/>
                <a:latin typeface="+mn-lt"/>
                <a:ea typeface="+mn-ea"/>
                <a:cs typeface="+mn-cs"/>
              </a:rPr>
              <a:t> all the </a:t>
            </a:r>
            <a:r>
              <a:rPr lang="fr-FR" sz="1200" kern="1200" dirty="0" err="1">
                <a:solidFill>
                  <a:schemeClr val="tx1"/>
                </a:solidFill>
                <a:effectLst/>
                <a:latin typeface="+mn-lt"/>
                <a:ea typeface="+mn-ea"/>
                <a:cs typeface="+mn-cs"/>
              </a:rPr>
              <a:t>technical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frameworks</a:t>
            </a:r>
            <a:r>
              <a:rPr lang="fr-FR" sz="1200" kern="1200" dirty="0">
                <a:solidFill>
                  <a:schemeClr val="tx1"/>
                </a:solidFill>
                <a:effectLst/>
                <a:latin typeface="+mn-lt"/>
                <a:ea typeface="+mn-ea"/>
                <a:cs typeface="+mn-cs"/>
              </a:rPr>
              <a:t>, I/Os, data stores and </a:t>
            </a:r>
            <a:r>
              <a:rPr lang="fr-FR" sz="1200" kern="1200" dirty="0" err="1">
                <a:solidFill>
                  <a:schemeClr val="tx1"/>
                </a:solidFill>
                <a:effectLst/>
                <a:latin typeface="+mn-lt"/>
                <a:ea typeface="+mn-ea"/>
                <a:cs typeface="+mn-cs"/>
              </a:rPr>
              <a:t>databases</a:t>
            </a:r>
            <a:r>
              <a:rPr lang="fr-FR"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So </a:t>
            </a:r>
            <a:r>
              <a:rPr lang="fr-FR" sz="1200" kern="1200" dirty="0" err="1">
                <a:solidFill>
                  <a:schemeClr val="tx1"/>
                </a:solidFill>
                <a:effectLst/>
                <a:latin typeface="+mn-lt"/>
                <a:ea typeface="+mn-ea"/>
                <a:cs typeface="+mn-cs"/>
              </a:rPr>
              <a:t>we</a:t>
            </a:r>
            <a:r>
              <a:rPr lang="fr-FR" sz="1200" kern="1200" dirty="0">
                <a:solidFill>
                  <a:schemeClr val="tx1"/>
                </a:solidFill>
                <a:effectLst/>
                <a:latin typeface="+mn-lt"/>
                <a:ea typeface="+mn-ea"/>
                <a:cs typeface="+mn-cs"/>
              </a:rPr>
              <a:t> have: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fr-FR" sz="1200" kern="1200" dirty="0">
                <a:solidFill>
                  <a:schemeClr val="tx1"/>
                </a:solidFill>
                <a:effectLst/>
                <a:latin typeface="+mn-lt"/>
                <a:ea typeface="+mn-ea"/>
                <a:cs typeface="+mn-cs"/>
              </a:rPr>
              <a:t>Inside the </a:t>
            </a:r>
            <a:r>
              <a:rPr lang="fr-FR" sz="1200" kern="1200" dirty="0" err="1">
                <a:solidFill>
                  <a:schemeClr val="tx1"/>
                </a:solidFill>
                <a:effectLst/>
                <a:latin typeface="+mn-lt"/>
                <a:ea typeface="+mn-ea"/>
                <a:cs typeface="+mn-cs"/>
              </a:rPr>
              <a:t>hexagon</a:t>
            </a:r>
            <a:r>
              <a:rPr lang="fr-FR" sz="1200" kern="1200" dirty="0">
                <a:solidFill>
                  <a:schemeClr val="tx1"/>
                </a:solidFill>
                <a:effectLst/>
                <a:latin typeface="+mn-lt"/>
                <a:ea typeface="+mn-ea"/>
                <a:cs typeface="+mn-cs"/>
              </a:rPr>
              <a:t> in </a:t>
            </a:r>
            <a:r>
              <a:rPr lang="fr-FR" sz="1200" kern="1200" dirty="0" err="1">
                <a:solidFill>
                  <a:schemeClr val="tx1"/>
                </a:solidFill>
                <a:effectLst/>
                <a:latin typeface="+mn-lt"/>
                <a:ea typeface="+mn-ea"/>
                <a:cs typeface="+mn-cs"/>
              </a:rPr>
              <a:t>yellow</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our</a:t>
            </a:r>
            <a:r>
              <a:rPr lang="fr-FR" sz="1200" kern="1200" dirty="0">
                <a:solidFill>
                  <a:schemeClr val="tx1"/>
                </a:solidFill>
                <a:effectLst/>
                <a:latin typeface="+mn-lt"/>
                <a:ea typeface="+mn-ea"/>
                <a:cs typeface="+mn-cs"/>
              </a:rPr>
              <a:t> Domain code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fr-FR" sz="1200" kern="1200" dirty="0" err="1">
                <a:solidFill>
                  <a:schemeClr val="tx1"/>
                </a:solidFill>
                <a:effectLst/>
                <a:latin typeface="+mn-lt"/>
                <a:ea typeface="+mn-ea"/>
                <a:cs typeface="+mn-cs"/>
              </a:rPr>
              <a:t>Outside</a:t>
            </a:r>
            <a:r>
              <a:rPr lang="fr-FR" sz="1200" kern="1200" dirty="0">
                <a:solidFill>
                  <a:schemeClr val="tx1"/>
                </a:solidFill>
                <a:effectLst/>
                <a:latin typeface="+mn-lt"/>
                <a:ea typeface="+mn-ea"/>
                <a:cs typeface="+mn-cs"/>
              </a:rPr>
              <a:t> the </a:t>
            </a:r>
            <a:r>
              <a:rPr lang="fr-FR" sz="1200" kern="1200" dirty="0" err="1">
                <a:solidFill>
                  <a:schemeClr val="tx1"/>
                </a:solidFill>
                <a:effectLst/>
                <a:latin typeface="+mn-lt"/>
                <a:ea typeface="+mn-ea"/>
                <a:cs typeface="+mn-cs"/>
              </a:rPr>
              <a:t>hexagon</a:t>
            </a:r>
            <a:r>
              <a:rPr lang="fr-FR" sz="1200" kern="1200" dirty="0">
                <a:solidFill>
                  <a:schemeClr val="tx1"/>
                </a:solidFill>
                <a:effectLst/>
                <a:latin typeface="+mn-lt"/>
                <a:ea typeface="+mn-ea"/>
                <a:cs typeface="+mn-cs"/>
              </a:rPr>
              <a:t>, at the </a:t>
            </a:r>
            <a:r>
              <a:rPr lang="fr-FR" sz="1200" kern="1200" dirty="0" err="1">
                <a:solidFill>
                  <a:schemeClr val="tx1"/>
                </a:solidFill>
                <a:effectLst/>
                <a:latin typeface="+mn-lt"/>
                <a:ea typeface="+mn-ea"/>
                <a:cs typeface="+mn-cs"/>
              </a:rPr>
              <a:t>borders</a:t>
            </a:r>
            <a:r>
              <a:rPr lang="fr-FR" sz="1200" kern="1200" dirty="0">
                <a:solidFill>
                  <a:schemeClr val="tx1"/>
                </a:solidFill>
                <a:effectLst/>
                <a:latin typeface="+mn-lt"/>
                <a:ea typeface="+mn-ea"/>
                <a:cs typeface="+mn-cs"/>
              </a:rPr>
              <a:t> : the infrastructure code </a:t>
            </a:r>
            <a:r>
              <a:rPr lang="fr-FR" sz="1200" kern="1200" dirty="0" err="1">
                <a:solidFill>
                  <a:schemeClr val="tx1"/>
                </a:solidFill>
                <a:effectLst/>
                <a:latin typeface="+mn-lt"/>
                <a:ea typeface="+mn-ea"/>
                <a:cs typeface="+mn-cs"/>
              </a:rPr>
              <a:t>with</a:t>
            </a:r>
            <a:r>
              <a:rPr lang="fr-FR" sz="1200" kern="1200" dirty="0">
                <a:solidFill>
                  <a:schemeClr val="tx1"/>
                </a:solidFill>
                <a:effectLst/>
                <a:latin typeface="+mn-lt"/>
                <a:ea typeface="+mn-ea"/>
                <a:cs typeface="+mn-cs"/>
              </a:rPr>
              <a:t> all the </a:t>
            </a:r>
            <a:r>
              <a:rPr lang="fr-FR" sz="1200" kern="1200" dirty="0" err="1">
                <a:solidFill>
                  <a:schemeClr val="tx1"/>
                </a:solidFill>
                <a:effectLst/>
                <a:latin typeface="+mn-lt"/>
                <a:ea typeface="+mn-ea"/>
                <a:cs typeface="+mn-cs"/>
              </a:rPr>
              <a:t>adapters</a:t>
            </a:r>
            <a:endParaRPr lang="fr-FR" sz="120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fr-FR" sz="120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fr-FR" sz="1200" kern="1200" dirty="0">
                <a:solidFill>
                  <a:schemeClr val="tx1"/>
                </a:solidFill>
                <a:effectLst/>
                <a:latin typeface="+mn-lt"/>
                <a:ea typeface="+mn-ea"/>
                <a:cs typeface="+mn-cs"/>
              </a:rPr>
              <a:t>To go-in and to go-out: </a:t>
            </a:r>
            <a:r>
              <a:rPr lang="fr-FR" sz="1200" kern="1200" dirty="0" err="1">
                <a:solidFill>
                  <a:schemeClr val="tx1"/>
                </a:solidFill>
                <a:effectLst/>
                <a:latin typeface="+mn-lt"/>
                <a:ea typeface="+mn-ea"/>
                <a:cs typeface="+mn-cs"/>
              </a:rPr>
              <a:t>we</a:t>
            </a:r>
            <a:r>
              <a:rPr lang="fr-FR" sz="1200" kern="1200" dirty="0">
                <a:solidFill>
                  <a:schemeClr val="tx1"/>
                </a:solidFill>
                <a:effectLst/>
                <a:latin typeface="+mn-lt"/>
                <a:ea typeface="+mn-ea"/>
                <a:cs typeface="+mn-cs"/>
              </a:rPr>
              <a:t> are </a:t>
            </a:r>
            <a:r>
              <a:rPr lang="fr-FR" sz="1200" kern="1200" dirty="0" err="1">
                <a:solidFill>
                  <a:schemeClr val="tx1"/>
                </a:solidFill>
                <a:effectLst/>
                <a:latin typeface="+mn-lt"/>
                <a:ea typeface="+mn-ea"/>
                <a:cs typeface="+mn-cs"/>
              </a:rPr>
              <a:t>using</a:t>
            </a:r>
            <a:r>
              <a:rPr lang="fr-FR" sz="1200" kern="1200" dirty="0">
                <a:solidFill>
                  <a:schemeClr val="tx1"/>
                </a:solidFill>
                <a:effectLst/>
                <a:latin typeface="+mn-lt"/>
                <a:ea typeface="+mn-ea"/>
                <a:cs typeface="+mn-cs"/>
              </a:rPr>
              <a:t> </a:t>
            </a:r>
            <a:r>
              <a:rPr lang="fr-FR" sz="1200" b="1" kern="1200" dirty="0">
                <a:solidFill>
                  <a:schemeClr val="tx1"/>
                </a:solidFill>
                <a:effectLst/>
                <a:latin typeface="+mn-lt"/>
                <a:ea typeface="+mn-ea"/>
                <a:cs typeface="+mn-cs"/>
              </a:rPr>
              <a:t>ports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which</a:t>
            </a:r>
            <a:r>
              <a:rPr lang="fr-FR" sz="1200" kern="1200" dirty="0">
                <a:solidFill>
                  <a:schemeClr val="tx1"/>
                </a:solidFill>
                <a:effectLst/>
                <a:latin typeface="+mn-lt"/>
                <a:ea typeface="+mn-ea"/>
                <a:cs typeface="+mn-cs"/>
              </a:rPr>
              <a:t> are interfaces </a:t>
            </a:r>
            <a:r>
              <a:rPr lang="fr-FR" sz="1200" b="1" kern="1200" dirty="0">
                <a:solidFill>
                  <a:schemeClr val="tx1"/>
                </a:solidFill>
                <a:effectLst/>
                <a:latin typeface="+mn-lt"/>
                <a:ea typeface="+mn-ea"/>
                <a:cs typeface="+mn-cs"/>
              </a:rPr>
              <a:t>part of the </a:t>
            </a:r>
            <a:r>
              <a:rPr lang="fr-FR" sz="1200" b="1" kern="1200" dirty="0" err="1">
                <a:solidFill>
                  <a:schemeClr val="tx1"/>
                </a:solidFill>
                <a:effectLst/>
                <a:latin typeface="+mn-lt"/>
                <a:ea typeface="+mn-ea"/>
                <a:cs typeface="+mn-cs"/>
              </a:rPr>
              <a:t>domain</a:t>
            </a:r>
            <a:r>
              <a:rPr lang="fr-FR" sz="1200" kern="1200" dirty="0">
                <a:solidFill>
                  <a:schemeClr val="tx1"/>
                </a:solidFill>
                <a:effectLst/>
                <a:latin typeface="+mn-lt"/>
                <a:ea typeface="+mn-ea"/>
                <a:cs typeface="+mn-cs"/>
              </a:rPr>
              <a:t>) and </a:t>
            </a:r>
            <a:r>
              <a:rPr lang="fr-FR" sz="1200" b="1" kern="1200" dirty="0" err="1">
                <a:solidFill>
                  <a:schemeClr val="tx1"/>
                </a:solidFill>
                <a:effectLst/>
                <a:latin typeface="+mn-lt"/>
                <a:ea typeface="+mn-ea"/>
                <a:cs typeface="+mn-cs"/>
              </a:rPr>
              <a:t>Adapters</a:t>
            </a:r>
            <a:r>
              <a:rPr lang="fr-FR" sz="1200" kern="1200" dirty="0">
                <a:solidFill>
                  <a:schemeClr val="tx1"/>
                </a:solidFill>
                <a:effectLst/>
                <a:latin typeface="+mn-lt"/>
                <a:ea typeface="+mn-ea"/>
                <a:cs typeface="+mn-cs"/>
              </a:rPr>
              <a:t> </a:t>
            </a:r>
            <a:r>
              <a:rPr lang="fr-FR" sz="1200" b="1" kern="1200" dirty="0">
                <a:solidFill>
                  <a:schemeClr val="tx1"/>
                </a:solidFill>
                <a:effectLst/>
                <a:latin typeface="+mn-lt"/>
                <a:ea typeface="+mn-ea"/>
                <a:cs typeface="+mn-cs"/>
              </a:rPr>
              <a:t>on the infra-</a:t>
            </a:r>
            <a:r>
              <a:rPr lang="fr-FR" sz="1200" b="1" kern="1200" dirty="0" err="1">
                <a:solidFill>
                  <a:schemeClr val="tx1"/>
                </a:solidFill>
                <a:effectLst/>
                <a:latin typeface="+mn-lt"/>
                <a:ea typeface="+mn-ea"/>
                <a:cs typeface="+mn-cs"/>
              </a:rPr>
              <a:t>side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that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allow</a:t>
            </a:r>
            <a:r>
              <a:rPr lang="fr-FR" sz="1200" kern="1200" dirty="0">
                <a:solidFill>
                  <a:schemeClr val="tx1"/>
                </a:solidFill>
                <a:effectLst/>
                <a:latin typeface="+mn-lt"/>
                <a:ea typeface="+mn-ea"/>
                <a:cs typeface="+mn-cs"/>
              </a:rPr>
              <a:t> us to go in/out at runtime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This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be</a:t>
            </a:r>
            <a:r>
              <a:rPr lang="fr-FR" sz="1200" kern="1200" dirty="0">
                <a:solidFill>
                  <a:schemeClr val="tx1"/>
                </a:solidFill>
                <a:effectLst/>
                <a:latin typeface="+mn-lt"/>
                <a:ea typeface="+mn-ea"/>
                <a:cs typeface="+mn-cs"/>
              </a:rPr>
              <a:t> possible </a:t>
            </a:r>
            <a:r>
              <a:rPr lang="fr-FR" sz="1200" kern="1200" dirty="0" err="1">
                <a:solidFill>
                  <a:schemeClr val="tx1"/>
                </a:solidFill>
                <a:effectLst/>
                <a:latin typeface="+mn-lt"/>
                <a:ea typeface="+mn-ea"/>
                <a:cs typeface="+mn-cs"/>
              </a:rPr>
              <a:t>thanks</a:t>
            </a:r>
            <a:r>
              <a:rPr lang="fr-FR" sz="1200" kern="1200" dirty="0">
                <a:solidFill>
                  <a:schemeClr val="tx1"/>
                </a:solidFill>
                <a:effectLst/>
                <a:latin typeface="+mn-lt"/>
                <a:ea typeface="+mn-ea"/>
                <a:cs typeface="+mn-cs"/>
              </a:rPr>
              <a:t> to the </a:t>
            </a:r>
            <a:r>
              <a:rPr lang="fr-FR" sz="1200" kern="1200" dirty="0" err="1">
                <a:solidFill>
                  <a:schemeClr val="tx1"/>
                </a:solidFill>
                <a:effectLst/>
                <a:latin typeface="+mn-lt"/>
                <a:ea typeface="+mn-ea"/>
                <a:cs typeface="+mn-cs"/>
              </a:rPr>
              <a:t>Dependency</a:t>
            </a:r>
            <a:r>
              <a:rPr lang="fr-FR" sz="1200" kern="1200" dirty="0">
                <a:solidFill>
                  <a:schemeClr val="tx1"/>
                </a:solidFill>
                <a:effectLst/>
                <a:latin typeface="+mn-lt"/>
                <a:ea typeface="+mn-ea"/>
                <a:cs typeface="+mn-cs"/>
              </a:rPr>
              <a:t> Inversion </a:t>
            </a:r>
            <a:r>
              <a:rPr lang="fr-FR" sz="1200" kern="1200" dirty="0" err="1">
                <a:solidFill>
                  <a:schemeClr val="tx1"/>
                </a:solidFill>
                <a:effectLst/>
                <a:latin typeface="+mn-lt"/>
                <a:ea typeface="+mn-ea"/>
                <a:cs typeface="+mn-cs"/>
              </a:rPr>
              <a:t>Principle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what</a:t>
            </a:r>
            <a:r>
              <a:rPr lang="fr-FR" sz="1200" kern="1200" dirty="0">
                <a:solidFill>
                  <a:schemeClr val="tx1"/>
                </a:solidFill>
                <a:effectLst/>
                <a:latin typeface="+mn-lt"/>
                <a:ea typeface="+mn-ea"/>
                <a:cs typeface="+mn-cs"/>
              </a:rPr>
              <a:t> Gerald MEZAROS </a:t>
            </a:r>
            <a:r>
              <a:rPr lang="fr-FR" sz="1200" kern="1200" dirty="0" err="1">
                <a:solidFill>
                  <a:schemeClr val="tx1"/>
                </a:solidFill>
                <a:effectLst/>
                <a:latin typeface="+mn-lt"/>
                <a:ea typeface="+mn-ea"/>
                <a:cs typeface="+mn-cs"/>
              </a:rPr>
              <a:t>wisely</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called</a:t>
            </a:r>
            <a:r>
              <a:rPr lang="fr-FR" sz="1200" kern="1200" dirty="0">
                <a:solidFill>
                  <a:schemeClr val="tx1"/>
                </a:solidFill>
                <a:effectLst/>
                <a:latin typeface="+mn-lt"/>
                <a:ea typeface="+mn-ea"/>
                <a:cs typeface="+mn-cs"/>
              </a:rPr>
              <a:t> « configurable </a:t>
            </a:r>
            <a:r>
              <a:rPr lang="fr-FR" sz="1200" kern="1200" dirty="0" err="1">
                <a:solidFill>
                  <a:schemeClr val="tx1"/>
                </a:solidFill>
                <a:effectLst/>
                <a:latin typeface="+mn-lt"/>
                <a:ea typeface="+mn-ea"/>
                <a:cs typeface="+mn-cs"/>
              </a:rPr>
              <a:t>dependencies</a:t>
            </a:r>
            <a:r>
              <a:rPr lang="fr-FR" sz="1200" kern="1200" dirty="0">
                <a:solidFill>
                  <a:schemeClr val="tx1"/>
                </a:solidFill>
                <a:effectLst/>
                <a:latin typeface="+mn-lt"/>
                <a:ea typeface="+mn-ea"/>
                <a:cs typeface="+mn-cs"/>
              </a:rPr>
              <a:t> », like plugins)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15</a:t>
            </a:fld>
            <a:endParaRPr lang="en-US"/>
          </a:p>
        </p:txBody>
      </p:sp>
    </p:spTree>
    <p:extLst>
      <p:ext uri="{BB962C8B-B14F-4D97-AF65-F5344CB8AC3E}">
        <p14:creationId xmlns:p14="http://schemas.microsoft.com/office/powerpoint/2010/main" val="7500847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Before deep dive into the second option.</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 need to focus one sec on a specific thing about functional programming.</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 won’t explain what Functional Programming is, but we will focus on what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Pure function </a:t>
            </a:r>
            <a:r>
              <a:rPr lang="en-US" sz="1800" dirty="0">
                <a:effectLst/>
                <a:latin typeface="Calibri" panose="020F0502020204030204" pitchFamily="34" charset="0"/>
                <a:ea typeface="Calibri" panose="020F0502020204030204" pitchFamily="34" charset="0"/>
                <a:cs typeface="Times New Roman" panose="02020603050405020304" pitchFamily="18" charset="0"/>
              </a:rPr>
              <a:t>is.</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16</a:t>
            </a:fld>
            <a:endParaRPr lang="en-US"/>
          </a:p>
        </p:txBody>
      </p:sp>
    </p:spTree>
    <p:extLst>
      <p:ext uri="{BB962C8B-B14F-4D97-AF65-F5344CB8AC3E}">
        <p14:creationId xmlns:p14="http://schemas.microsoft.com/office/powerpoint/2010/main" val="1828482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A pure function is a function that will always return the same output every time you will pass it the same input. </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is possible if you don’t have any side-effects made by your function</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—no change of global state, nothing.</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17</a:t>
            </a:fld>
            <a:endParaRPr lang="en-US"/>
          </a:p>
        </p:txBody>
      </p:sp>
    </p:spTree>
    <p:extLst>
      <p:ext uri="{BB962C8B-B14F-4D97-AF65-F5344CB8AC3E}">
        <p14:creationId xmlns:p14="http://schemas.microsoft.com/office/powerpoint/2010/main" val="3947122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A procedure that looks like a function will return an output (like a function), but it will not always return the same values with the same input, because it modifies shared variables or global state.</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Thomas - A procedure that looks like a function is therefore non-deterministic. And is an impure function.</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18</a:t>
            </a:fld>
            <a:endParaRPr lang="en-US"/>
          </a:p>
        </p:txBody>
      </p:sp>
    </p:spTree>
    <p:extLst>
      <p:ext uri="{BB962C8B-B14F-4D97-AF65-F5344CB8AC3E}">
        <p14:creationId xmlns:p14="http://schemas.microsoft.com/office/powerpoint/2010/main" val="1410423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Once this has been said, I can present you the Second option…</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(petite pause)</a:t>
            </a:r>
          </a:p>
          <a:p>
            <a:pPr>
              <a:lnSpc>
                <a:spcPct val="107000"/>
              </a:lnSpc>
              <a:spcAft>
                <a:spcPts val="800"/>
              </a:spcAft>
            </a:pPr>
            <a:r>
              <a:rPr lang="en-US" sz="1800" b="0" dirty="0">
                <a:effectLst/>
                <a:latin typeface="Calibri" panose="020F0502020204030204" pitchFamily="34" charset="0"/>
                <a:ea typeface="Calibri" panose="020F0502020204030204" pitchFamily="34" charset="0"/>
                <a:cs typeface="Times New Roman" panose="02020603050405020304" pitchFamily="18" charset="0"/>
              </a:rPr>
              <a:t>The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Functional core, Imperative shell</a:t>
            </a:r>
            <a:r>
              <a:rPr lang="en-US" sz="1800" dirty="0">
                <a:effectLst/>
                <a:latin typeface="Calibri" panose="020F0502020204030204" pitchFamily="34" charset="0"/>
                <a:ea typeface="Calibri" panose="020F0502020204030204" pitchFamily="34" charset="0"/>
                <a:cs typeface="Times New Roman" panose="02020603050405020304" pitchFamily="18" charset="0"/>
              </a:rPr>
              <a:t> pattern</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19</a:t>
            </a:fld>
            <a:endParaRPr lang="en-US"/>
          </a:p>
        </p:txBody>
      </p:sp>
    </p:spTree>
    <p:extLst>
      <p:ext uri="{BB962C8B-B14F-4D97-AF65-F5344CB8AC3E}">
        <p14:creationId xmlns:p14="http://schemas.microsoft.com/office/powerpoint/2010/main" val="2040740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Our domain for today will be Theater. </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Actually, Not the reservation, not the booking … </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but the Suggestions of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best possible Seats </a:t>
            </a:r>
            <a:r>
              <a:rPr lang="en-US" sz="1800" dirty="0">
                <a:effectLst/>
                <a:latin typeface="Calibri" panose="020F0502020204030204" pitchFamily="34" charset="0"/>
                <a:ea typeface="Calibri" panose="020F0502020204030204" pitchFamily="34" charset="0"/>
                <a:cs typeface="Times New Roman" panose="02020603050405020304" pitchFamily="18" charset="0"/>
              </a:rPr>
              <a:t>for someone that would like to attend a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show</a:t>
            </a:r>
            <a:r>
              <a:rPr lang="en-US" sz="1800" dirty="0">
                <a:effectLst/>
                <a:latin typeface="Calibri" panose="020F0502020204030204" pitchFamily="34" charset="0"/>
                <a:ea typeface="Calibri" panose="020F0502020204030204" pitchFamily="34" charset="0"/>
                <a:cs typeface="Times New Roman" panose="02020603050405020304" pitchFamily="18" charset="0"/>
              </a:rPr>
              <a:t> with a group of people (that we call part, a party of 2, of 4, of 5, etc.)</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Thomas – Something that should ring a bell to Kenny since we had created a DDD training all together using that topic.</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2</a:t>
            </a:fld>
            <a:endParaRPr lang="en-US"/>
          </a:p>
        </p:txBody>
      </p:sp>
    </p:spTree>
    <p:extLst>
      <p:ext uri="{BB962C8B-B14F-4D97-AF65-F5344CB8AC3E}">
        <p14:creationId xmlns:p14="http://schemas.microsoft.com/office/powerpoint/2010/main" val="18324790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In that option, we will consider two things:</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1. Pure functions:</a:t>
            </a:r>
            <a:r>
              <a:rPr lang="en-US" sz="1800" dirty="0">
                <a:effectLst/>
                <a:latin typeface="Calibri" panose="020F0502020204030204" pitchFamily="34" charset="0"/>
                <a:ea typeface="Calibri" panose="020F0502020204030204" pitchFamily="34" charset="0"/>
                <a:cs typeface="Times New Roman" panose="02020603050405020304" pitchFamily="18" charset="0"/>
              </a:rPr>
              <a:t> located in what we call the Functional Core (here in Yellow)</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2. Non-pure functions</a:t>
            </a:r>
            <a:r>
              <a:rPr lang="en-US" sz="1800" dirty="0">
                <a:effectLst/>
                <a:latin typeface="Calibri" panose="020F0502020204030204" pitchFamily="34" charset="0"/>
                <a:ea typeface="Calibri" panose="020F0502020204030204" pitchFamily="34" charset="0"/>
                <a:cs typeface="Times New Roman" panose="02020603050405020304" pitchFamily="18" charset="0"/>
              </a:rPr>
              <a:t> (I/</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Os</a:t>
            </a:r>
            <a:r>
              <a:rPr lang="en-US" sz="1800" dirty="0">
                <a:effectLst/>
                <a:latin typeface="Calibri" panose="020F0502020204030204" pitchFamily="34" charset="0"/>
                <a:ea typeface="Calibri" panose="020F0502020204030204" pitchFamily="34" charset="0"/>
                <a:cs typeface="Times New Roman" panose="02020603050405020304" pitchFamily="18" charset="0"/>
              </a:rPr>
              <a:t>, side effects) that will be located in what we call an imperative shell</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imperative shell is where we will chain all our function calls (either pure and non-pure functions) to support our use case. </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 imperative is like a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functional script</a:t>
            </a:r>
            <a:r>
              <a:rPr lang="en-US" sz="1800" dirty="0">
                <a:effectLst/>
                <a:latin typeface="Calibri" panose="020F0502020204030204" pitchFamily="34" charset="0"/>
                <a:ea typeface="Calibri" panose="020F0502020204030204" pitchFamily="34" charset="0"/>
                <a:cs typeface="Times New Roman" panose="02020603050405020304" pitchFamily="18" charset="0"/>
              </a:rPr>
              <a:t>, orchestrating pure and non-pure function calls.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Yellow part (the functional core) will never do a side-effect, never call an external API, never call a database.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Pure functions of the Functional core are fed from the outside (meaning: from the shell).</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Thus, the imperative shell may first fetch data towards external backends, databases, etc.</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20</a:t>
            </a:fld>
            <a:endParaRPr lang="en-US"/>
          </a:p>
        </p:txBody>
      </p:sp>
    </p:spTree>
    <p:extLst>
      <p:ext uri="{BB962C8B-B14F-4D97-AF65-F5344CB8AC3E}">
        <p14:creationId xmlns:p14="http://schemas.microsoft.com/office/powerpoint/2010/main" val="24113949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Thomas – Ok, </a:t>
            </a:r>
            <a:r>
              <a:rPr lang="fr-FR" sz="1200" kern="1200" dirty="0" err="1">
                <a:solidFill>
                  <a:schemeClr val="tx1"/>
                </a:solidFill>
                <a:effectLst/>
                <a:latin typeface="+mn-lt"/>
                <a:ea typeface="+mn-ea"/>
                <a:cs typeface="+mn-cs"/>
              </a:rPr>
              <a:t>let’s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see</a:t>
            </a:r>
            <a:r>
              <a:rPr lang="fr-FR" sz="1200" kern="1200" dirty="0">
                <a:solidFill>
                  <a:schemeClr val="tx1"/>
                </a:solidFill>
                <a:effectLst/>
                <a:latin typeface="+mn-lt"/>
                <a:ea typeface="+mn-ea"/>
                <a:cs typeface="+mn-cs"/>
              </a:rPr>
              <a:t> the </a:t>
            </a:r>
            <a:r>
              <a:rPr lang="fr-FR" sz="1200" kern="1200" dirty="0" err="1">
                <a:solidFill>
                  <a:schemeClr val="tx1"/>
                </a:solidFill>
                <a:effectLst/>
                <a:latin typeface="+mn-lt"/>
                <a:ea typeface="+mn-ea"/>
                <a:cs typeface="+mn-cs"/>
              </a:rPr>
              <a:t>differences</a:t>
            </a:r>
            <a:r>
              <a:rPr lang="fr-FR" sz="1200" kern="1200" dirty="0">
                <a:solidFill>
                  <a:schemeClr val="tx1"/>
                </a:solidFill>
                <a:effectLst/>
                <a:latin typeface="+mn-lt"/>
                <a:ea typeface="+mn-ea"/>
                <a:cs typeface="+mn-cs"/>
              </a:rPr>
              <a:t> of </a:t>
            </a:r>
            <a:r>
              <a:rPr lang="fr-FR" sz="1200" kern="1200" dirty="0" err="1">
                <a:solidFill>
                  <a:schemeClr val="tx1"/>
                </a:solidFill>
                <a:effectLst/>
                <a:latin typeface="+mn-lt"/>
                <a:ea typeface="+mn-ea"/>
                <a:cs typeface="+mn-cs"/>
              </a:rPr>
              <a:t>these</a:t>
            </a:r>
            <a:r>
              <a:rPr lang="fr-FR" sz="1200" kern="1200" dirty="0">
                <a:solidFill>
                  <a:schemeClr val="tx1"/>
                </a:solidFill>
                <a:effectLst/>
                <a:latin typeface="+mn-lt"/>
                <a:ea typeface="+mn-ea"/>
                <a:cs typeface="+mn-cs"/>
              </a:rPr>
              <a:t> 2 options in action.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Thomas - First. </a:t>
            </a:r>
            <a:r>
              <a:rPr lang="fr-FR" sz="1200" kern="1200" dirty="0" err="1">
                <a:solidFill>
                  <a:schemeClr val="tx1"/>
                </a:solidFill>
                <a:effectLst/>
                <a:latin typeface="+mn-lt"/>
                <a:ea typeface="+mn-ea"/>
                <a:cs typeface="+mn-cs"/>
              </a:rPr>
              <a:t>What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happens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with</a:t>
            </a:r>
            <a:r>
              <a:rPr lang="fr-FR" sz="1200" kern="1200" dirty="0">
                <a:solidFill>
                  <a:schemeClr val="tx1"/>
                </a:solidFill>
                <a:effectLst/>
                <a:latin typeface="+mn-lt"/>
                <a:ea typeface="+mn-ea"/>
                <a:cs typeface="+mn-cs"/>
              </a:rPr>
              <a:t> the Hexagonal Architecture…</a:t>
            </a: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21</a:t>
            </a:fld>
            <a:endParaRPr lang="en-US"/>
          </a:p>
        </p:txBody>
      </p:sp>
    </p:spTree>
    <p:extLst>
      <p:ext uri="{BB962C8B-B14F-4D97-AF65-F5344CB8AC3E}">
        <p14:creationId xmlns:p14="http://schemas.microsoft.com/office/powerpoint/2010/main" val="40599590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Thomas – Here is our hexagon in yellow. What you can see outside the hexagon but within the Infrastructure code boundaries is a left side adapter: the </a:t>
            </a:r>
            <a:r>
              <a:rPr lang="en-US" b="1" dirty="0" err="1"/>
              <a:t>SeatsSuggestionsController</a:t>
            </a:r>
            <a:r>
              <a:rPr lang="en-US" dirty="0"/>
              <a:t>.</a:t>
            </a:r>
          </a:p>
          <a:p>
            <a:endParaRPr lang="en-US" dirty="0"/>
          </a:p>
          <a:p>
            <a:r>
              <a:rPr lang="en-US" dirty="0"/>
              <a:t>Left-side adapters are kind of front doors for external users to ask questions to our component, to send queries, commands, request, etc.</a:t>
            </a:r>
          </a:p>
          <a:p>
            <a:endParaRPr lang="en-US" dirty="0"/>
          </a:p>
          <a:p>
            <a:r>
              <a:rPr lang="en-US" dirty="0"/>
              <a:t>Here, our main front door will be an ASP.NET  web  controller (because our example will be in C#).</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22</a:t>
            </a:fld>
            <a:endParaRPr lang="en-US"/>
          </a:p>
        </p:txBody>
      </p:sp>
    </p:spTree>
    <p:extLst>
      <p:ext uri="{BB962C8B-B14F-4D97-AF65-F5344CB8AC3E}">
        <p14:creationId xmlns:p14="http://schemas.microsoft.com/office/powerpoint/2010/main" val="10041403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Thomas – So. Our </a:t>
            </a:r>
            <a:r>
              <a:rPr lang="fr-FR" sz="1200" kern="1200" dirty="0" err="1">
                <a:solidFill>
                  <a:schemeClr val="tx1"/>
                </a:solidFill>
                <a:effectLst/>
                <a:latin typeface="+mn-lt"/>
                <a:ea typeface="+mn-ea"/>
                <a:cs typeface="+mn-cs"/>
              </a:rPr>
              <a:t>React</a:t>
            </a:r>
            <a:r>
              <a:rPr lang="fr-FR" sz="1200" kern="1200" dirty="0">
                <a:solidFill>
                  <a:schemeClr val="tx1"/>
                </a:solidFill>
                <a:effectLst/>
                <a:latin typeface="+mn-lt"/>
                <a:ea typeface="+mn-ea"/>
                <a:cs typeface="+mn-cs"/>
              </a:rPr>
              <a:t> web site, the </a:t>
            </a:r>
            <a:r>
              <a:rPr lang="fr-FR" sz="1200" kern="1200" dirty="0" err="1">
                <a:solidFill>
                  <a:schemeClr val="tx1"/>
                </a:solidFill>
                <a:effectLst/>
                <a:latin typeface="+mn-lt"/>
                <a:ea typeface="+mn-ea"/>
                <a:cs typeface="+mn-cs"/>
              </a:rPr>
              <a:t>front-end</a:t>
            </a:r>
            <a:r>
              <a:rPr lang="fr-FR" sz="1200" kern="1200" dirty="0">
                <a:solidFill>
                  <a:schemeClr val="tx1"/>
                </a:solidFill>
                <a:effectLst/>
                <a:latin typeface="+mn-lt"/>
                <a:ea typeface="+mn-ea"/>
                <a:cs typeface="+mn-cs"/>
              </a:rPr>
              <a:t> part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send</a:t>
            </a:r>
            <a:r>
              <a:rPr lang="fr-FR" sz="1200" kern="1200" dirty="0">
                <a:solidFill>
                  <a:schemeClr val="tx1"/>
                </a:solidFill>
                <a:effectLst/>
                <a:latin typeface="+mn-lt"/>
                <a:ea typeface="+mn-ea"/>
                <a:cs typeface="+mn-cs"/>
              </a:rPr>
              <a:t> us an HTTP GET </a:t>
            </a:r>
            <a:r>
              <a:rPr lang="fr-FR" sz="1200" kern="1200" dirty="0" err="1">
                <a:solidFill>
                  <a:schemeClr val="tx1"/>
                </a:solidFill>
                <a:effectLst/>
                <a:latin typeface="+mn-lt"/>
                <a:ea typeface="+mn-ea"/>
                <a:cs typeface="+mn-cs"/>
              </a:rPr>
              <a:t>request</a:t>
            </a:r>
            <a:r>
              <a:rPr lang="fr-FR"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Something like: on a </a:t>
            </a:r>
            <a:r>
              <a:rPr lang="fr-FR" sz="1200" b="1" kern="1200" dirty="0" err="1">
                <a:solidFill>
                  <a:schemeClr val="tx1"/>
                </a:solidFill>
                <a:effectLst/>
                <a:latin typeface="+mn-lt"/>
                <a:ea typeface="+mn-ea"/>
                <a:cs typeface="+mn-cs"/>
              </a:rPr>
              <a:t>SeatsSuggestions</a:t>
            </a:r>
            <a:r>
              <a:rPr lang="fr-FR" sz="1200" b="1" kern="1200" dirty="0">
                <a:solidFill>
                  <a:schemeClr val="tx1"/>
                </a:solidFill>
                <a:effectLst/>
                <a:latin typeface="+mn-lt"/>
                <a:ea typeface="+mn-ea"/>
                <a:cs typeface="+mn-cs"/>
              </a:rPr>
              <a:t> </a:t>
            </a:r>
            <a:r>
              <a:rPr lang="fr-FR" sz="1200" b="1" kern="1200" dirty="0" err="1">
                <a:solidFill>
                  <a:schemeClr val="tx1"/>
                </a:solidFill>
                <a:effectLst/>
                <a:latin typeface="+mn-lt"/>
                <a:ea typeface="+mn-ea"/>
                <a:cs typeface="+mn-cs"/>
              </a:rPr>
              <a:t>resource</a:t>
            </a:r>
            <a:r>
              <a:rPr lang="fr-FR" sz="1200" b="1" kern="1200" dirty="0">
                <a:solidFill>
                  <a:schemeClr val="tx1"/>
                </a:solidFill>
                <a:effectLst/>
                <a:latin typeface="+mn-lt"/>
                <a:ea typeface="+mn-ea"/>
                <a:cs typeface="+mn-cs"/>
              </a:rPr>
              <a:t> </a:t>
            </a:r>
            <a:r>
              <a:rPr lang="fr-FR" sz="1200" kern="1200" dirty="0">
                <a:solidFill>
                  <a:schemeClr val="tx1"/>
                </a:solidFill>
                <a:effectLst/>
                <a:latin typeface="+mn-lt"/>
                <a:ea typeface="+mn-ea"/>
                <a:cs typeface="+mn-cs"/>
              </a:rPr>
              <a:t>=&gt; to </a:t>
            </a:r>
            <a:r>
              <a:rPr lang="fr-FR" sz="1200" kern="1200" dirty="0" err="1">
                <a:solidFill>
                  <a:schemeClr val="tx1"/>
                </a:solidFill>
                <a:effectLst/>
                <a:latin typeface="+mn-lt"/>
                <a:ea typeface="+mn-ea"/>
                <a:cs typeface="+mn-cs"/>
              </a:rPr>
              <a:t>query</a:t>
            </a:r>
            <a:r>
              <a:rPr lang="fr-FR" sz="1200" kern="1200" dirty="0">
                <a:solidFill>
                  <a:schemeClr val="tx1"/>
                </a:solidFill>
                <a:effectLst/>
                <a:latin typeface="+mn-lt"/>
                <a:ea typeface="+mn-ea"/>
                <a:cs typeface="+mn-cs"/>
              </a:rPr>
              <a:t> string suggestions for </a:t>
            </a:r>
            <a:r>
              <a:rPr lang="fr-FR" sz="1200" kern="1200" dirty="0" err="1">
                <a:solidFill>
                  <a:schemeClr val="tx1"/>
                </a:solidFill>
                <a:effectLst/>
                <a:latin typeface="+mn-lt"/>
                <a:ea typeface="+mn-ea"/>
                <a:cs typeface="+mn-cs"/>
              </a:rPr>
              <a:t>ShowId</a:t>
            </a:r>
            <a:r>
              <a:rPr lang="fr-FR" sz="1200" kern="1200" dirty="0">
                <a:solidFill>
                  <a:schemeClr val="tx1"/>
                </a:solidFill>
                <a:effectLst/>
                <a:latin typeface="+mn-lt"/>
                <a:ea typeface="+mn-ea"/>
                <a:cs typeface="+mn-cs"/>
              </a:rPr>
              <a:t> = Z and a party of 3 </a:t>
            </a:r>
            <a:r>
              <a:rPr lang="fr-FR" sz="1200" kern="1200" dirty="0" err="1">
                <a:solidFill>
                  <a:schemeClr val="tx1"/>
                </a:solidFill>
                <a:effectLst/>
                <a:latin typeface="+mn-lt"/>
                <a:ea typeface="+mn-ea"/>
                <a:cs typeface="+mn-cs"/>
              </a:rPr>
              <a:t>persons</a:t>
            </a:r>
            <a:r>
              <a:rPr lang="fr-FR"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8000"/>
                </a:solidFill>
                <a:latin typeface="Consolas" panose="020B0609020204030204" pitchFamily="49" charset="0"/>
              </a:rPr>
              <a:t>// GET </a:t>
            </a:r>
            <a:r>
              <a:rPr lang="en-US" sz="1800" dirty="0" err="1">
                <a:solidFill>
                  <a:srgbClr val="008000"/>
                </a:solidFill>
                <a:latin typeface="Consolas" panose="020B0609020204030204" pitchFamily="49" charset="0"/>
              </a:rPr>
              <a:t>api</a:t>
            </a:r>
            <a:r>
              <a:rPr lang="en-US" sz="1800" dirty="0">
                <a:solidFill>
                  <a:srgbClr val="008000"/>
                </a:solidFill>
                <a:latin typeface="Consolas" panose="020B0609020204030204" pitchFamily="49" charset="0"/>
              </a:rPr>
              <a:t>/</a:t>
            </a:r>
            <a:r>
              <a:rPr lang="en-US" sz="1800" dirty="0" err="1">
                <a:solidFill>
                  <a:srgbClr val="008000"/>
                </a:solidFill>
                <a:latin typeface="Consolas" panose="020B0609020204030204" pitchFamily="49" charset="0"/>
              </a:rPr>
              <a:t>SeatsSuggestions?showId</a:t>
            </a:r>
            <a:r>
              <a:rPr lang="en-US" sz="1800" dirty="0">
                <a:solidFill>
                  <a:srgbClr val="008000"/>
                </a:solidFill>
                <a:latin typeface="Consolas" panose="020B0609020204030204" pitchFamily="49" charset="0"/>
              </a:rPr>
              <a:t>=5&amp;party=3</a:t>
            </a:r>
            <a:endParaRPr lang="fr-FR" sz="1200" kern="1200" dirty="0">
              <a:solidFill>
                <a:schemeClr val="tx1"/>
              </a:solidFill>
              <a:effectLst/>
              <a:latin typeface="+mn-lt"/>
              <a:ea typeface="+mn-ea"/>
              <a:cs typeface="+mn-cs"/>
            </a:endParaRP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23</a:t>
            </a:fld>
            <a:endParaRPr lang="en-US"/>
          </a:p>
        </p:txBody>
      </p:sp>
    </p:spTree>
    <p:extLst>
      <p:ext uri="{BB962C8B-B14F-4D97-AF65-F5344CB8AC3E}">
        <p14:creationId xmlns:p14="http://schemas.microsoft.com/office/powerpoint/2010/main" val="4516047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Thomas – This </a:t>
            </a:r>
            <a:r>
              <a:rPr lang="fr-FR" sz="1200" kern="1200" dirty="0" err="1">
                <a:solidFill>
                  <a:schemeClr val="tx1"/>
                </a:solidFill>
                <a:effectLst/>
                <a:latin typeface="+mn-lt"/>
                <a:ea typeface="+mn-ea"/>
                <a:cs typeface="+mn-cs"/>
              </a:rPr>
              <a:t>request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is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handled</a:t>
            </a:r>
            <a:r>
              <a:rPr lang="fr-FR" sz="1200" kern="1200" dirty="0">
                <a:solidFill>
                  <a:schemeClr val="tx1"/>
                </a:solidFill>
                <a:effectLst/>
                <a:latin typeface="+mn-lt"/>
                <a:ea typeface="+mn-ea"/>
                <a:cs typeface="+mn-cs"/>
              </a:rPr>
              <a:t> at </a:t>
            </a:r>
            <a:r>
              <a:rPr lang="fr-FR" sz="1200" kern="1200" dirty="0" err="1">
                <a:solidFill>
                  <a:schemeClr val="tx1"/>
                </a:solidFill>
                <a:effectLst/>
                <a:latin typeface="+mn-lt"/>
                <a:ea typeface="+mn-ea"/>
                <a:cs typeface="+mn-cs"/>
              </a:rPr>
              <a:t>our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WebController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level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which</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is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our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left-side</a:t>
            </a:r>
            <a:r>
              <a:rPr lang="fr-FR" sz="1200" kern="1200" dirty="0">
                <a:solidFill>
                  <a:schemeClr val="tx1"/>
                </a:solidFill>
                <a:effectLst/>
                <a:latin typeface="+mn-lt"/>
                <a:ea typeface="+mn-ea"/>
                <a:cs typeface="+mn-cs"/>
              </a:rPr>
              <a:t> Adapter (</a:t>
            </a:r>
            <a:r>
              <a:rPr lang="fr-FR" sz="1200" kern="1200" dirty="0" err="1">
                <a:solidFill>
                  <a:schemeClr val="tx1"/>
                </a:solidFill>
                <a:effectLst/>
                <a:latin typeface="+mn-lt"/>
                <a:ea typeface="+mn-ea"/>
                <a:cs typeface="+mn-cs"/>
              </a:rPr>
              <a:t>here</a:t>
            </a:r>
            <a:r>
              <a:rPr lang="fr-FR" sz="1200" kern="1200" dirty="0">
                <a:solidFill>
                  <a:schemeClr val="tx1"/>
                </a:solidFill>
                <a:effectLst/>
                <a:latin typeface="+mn-lt"/>
                <a:ea typeface="+mn-ea"/>
                <a:cs typeface="+mn-cs"/>
              </a:rPr>
              <a:t> in </a:t>
            </a:r>
            <a:r>
              <a:rPr lang="fr-FR" sz="1200" kern="1200" dirty="0" err="1">
                <a:solidFill>
                  <a:schemeClr val="tx1"/>
                </a:solidFill>
                <a:effectLst/>
                <a:latin typeface="+mn-lt"/>
                <a:ea typeface="+mn-ea"/>
                <a:cs typeface="+mn-cs"/>
              </a:rPr>
              <a:t>purple</a:t>
            </a:r>
            <a:r>
              <a:rPr lang="fr-FR"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And the Adapter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do </a:t>
            </a:r>
            <a:r>
              <a:rPr lang="fr-FR" sz="1200" kern="1200" dirty="0" err="1">
                <a:solidFill>
                  <a:schemeClr val="tx1"/>
                </a:solidFill>
                <a:effectLst/>
                <a:latin typeface="+mn-lt"/>
                <a:ea typeface="+mn-ea"/>
                <a:cs typeface="+mn-cs"/>
              </a:rPr>
              <a:t>something</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every</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left-side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adapters</a:t>
            </a:r>
            <a:r>
              <a:rPr lang="fr-FR" sz="1200" kern="1200" dirty="0">
                <a:solidFill>
                  <a:schemeClr val="tx1"/>
                </a:solidFill>
                <a:effectLst/>
                <a:latin typeface="+mn-lt"/>
                <a:ea typeface="+mn-ea"/>
                <a:cs typeface="+mn-cs"/>
              </a:rPr>
              <a:t> do: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1. </a:t>
            </a:r>
            <a:r>
              <a:rPr lang="fr-FR" sz="1200" kern="1200" dirty="0" err="1">
                <a:solidFill>
                  <a:schemeClr val="tx1"/>
                </a:solidFill>
                <a:effectLst/>
                <a:latin typeface="+mn-lt"/>
                <a:ea typeface="+mn-ea"/>
                <a:cs typeface="+mn-cs"/>
              </a:rPr>
              <a:t>Adapt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from</a:t>
            </a:r>
            <a:r>
              <a:rPr lang="fr-FR" sz="1200" kern="1200" dirty="0">
                <a:solidFill>
                  <a:schemeClr val="tx1"/>
                </a:solidFill>
                <a:effectLst/>
                <a:latin typeface="+mn-lt"/>
                <a:ea typeface="+mn-ea"/>
                <a:cs typeface="+mn-cs"/>
              </a:rPr>
              <a:t> Infra data model (</a:t>
            </a:r>
            <a:r>
              <a:rPr lang="fr-FR" sz="1200" kern="1200" dirty="0" err="1">
                <a:solidFill>
                  <a:schemeClr val="tx1"/>
                </a:solidFill>
                <a:effectLst/>
                <a:latin typeface="+mn-lt"/>
                <a:ea typeface="+mn-ea"/>
                <a:cs typeface="+mn-cs"/>
              </a:rPr>
              <a:t>here</a:t>
            </a:r>
            <a:r>
              <a:rPr lang="fr-FR" sz="1200" kern="1200" dirty="0">
                <a:solidFill>
                  <a:schemeClr val="tx1"/>
                </a:solidFill>
                <a:effectLst/>
                <a:latin typeface="+mn-lt"/>
                <a:ea typeface="+mn-ea"/>
                <a:cs typeface="+mn-cs"/>
              </a:rPr>
              <a:t> JSON or HTTP </a:t>
            </a:r>
            <a:r>
              <a:rPr lang="fr-FR" sz="1200" kern="1200" dirty="0" err="1">
                <a:solidFill>
                  <a:schemeClr val="tx1"/>
                </a:solidFill>
                <a:effectLst/>
                <a:latin typeface="+mn-lt"/>
                <a:ea typeface="+mn-ea"/>
                <a:cs typeface="+mn-cs"/>
              </a:rPr>
              <a:t>querystring</a:t>
            </a:r>
            <a:r>
              <a:rPr lang="fr-FR" sz="1200" kern="1200" dirty="0">
                <a:solidFill>
                  <a:schemeClr val="tx1"/>
                </a:solidFill>
                <a:effectLst/>
                <a:latin typeface="+mn-lt"/>
                <a:ea typeface="+mn-ea"/>
                <a:cs typeface="+mn-cs"/>
              </a:rPr>
              <a:t>) to Domain types and data structure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2. Call the Domain code (the </a:t>
            </a:r>
            <a:r>
              <a:rPr lang="fr-FR" sz="1200" kern="1200" dirty="0" err="1">
                <a:solidFill>
                  <a:schemeClr val="tx1"/>
                </a:solidFill>
                <a:effectLst/>
                <a:latin typeface="+mn-lt"/>
                <a:ea typeface="+mn-ea"/>
                <a:cs typeface="+mn-cs"/>
              </a:rPr>
              <a:t>hexagon</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using</a:t>
            </a:r>
            <a:r>
              <a:rPr lang="fr-FR" sz="1200" kern="1200" dirty="0">
                <a:solidFill>
                  <a:schemeClr val="tx1"/>
                </a:solidFill>
                <a:effectLst/>
                <a:latin typeface="+mn-lt"/>
                <a:ea typeface="+mn-ea"/>
                <a:cs typeface="+mn-cs"/>
              </a:rPr>
              <a:t> a </a:t>
            </a:r>
            <a:r>
              <a:rPr lang="fr-FR" sz="1200" kern="1200" dirty="0" err="1">
                <a:solidFill>
                  <a:schemeClr val="tx1"/>
                </a:solidFill>
                <a:effectLst/>
                <a:latin typeface="+mn-lt"/>
                <a:ea typeface="+mn-ea"/>
                <a:cs typeface="+mn-cs"/>
              </a:rPr>
              <a:t>left-side</a:t>
            </a:r>
            <a:r>
              <a:rPr lang="fr-FR" sz="1200" kern="1200" dirty="0">
                <a:solidFill>
                  <a:schemeClr val="tx1"/>
                </a:solidFill>
                <a:effectLst/>
                <a:latin typeface="+mn-lt"/>
                <a:ea typeface="+mn-ea"/>
                <a:cs typeface="+mn-cs"/>
              </a:rPr>
              <a:t> port </a:t>
            </a:r>
            <a:r>
              <a:rPr lang="fr-FR" sz="1200" kern="1200" dirty="0" err="1">
                <a:solidFill>
                  <a:schemeClr val="tx1"/>
                </a:solidFill>
                <a:effectLst/>
                <a:latin typeface="+mn-lt"/>
                <a:ea typeface="+mn-ea"/>
                <a:cs typeface="+mn-cs"/>
              </a:rPr>
              <a:t>method</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here</a:t>
            </a:r>
            <a:r>
              <a:rPr lang="fr-FR" sz="1200" kern="1200" dirty="0">
                <a:solidFill>
                  <a:schemeClr val="tx1"/>
                </a:solidFill>
                <a:effectLst/>
                <a:latin typeface="+mn-lt"/>
                <a:ea typeface="+mn-ea"/>
                <a:cs typeface="+mn-cs"/>
              </a:rPr>
              <a:t> the </a:t>
            </a:r>
            <a:r>
              <a:rPr lang="fr-FR" sz="1200" kern="1200" dirty="0" err="1">
                <a:solidFill>
                  <a:schemeClr val="tx1"/>
                </a:solidFill>
                <a:effectLst/>
                <a:latin typeface="+mn-lt"/>
                <a:ea typeface="+mn-ea"/>
                <a:cs typeface="+mn-cs"/>
              </a:rPr>
              <a:t>left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side</a:t>
            </a:r>
            <a:r>
              <a:rPr lang="fr-FR" sz="1200" kern="1200" dirty="0">
                <a:solidFill>
                  <a:schemeClr val="tx1"/>
                </a:solidFill>
                <a:effectLst/>
                <a:latin typeface="+mn-lt"/>
                <a:ea typeface="+mn-ea"/>
                <a:cs typeface="+mn-cs"/>
              </a:rPr>
              <a:t> port </a:t>
            </a:r>
            <a:r>
              <a:rPr lang="fr-FR" sz="1200" kern="1200" dirty="0" err="1">
                <a:solidFill>
                  <a:schemeClr val="tx1"/>
                </a:solidFill>
                <a:effectLst/>
                <a:latin typeface="+mn-lt"/>
                <a:ea typeface="+mn-ea"/>
                <a:cs typeface="+mn-cs"/>
              </a:rPr>
              <a:t>is</a:t>
            </a:r>
            <a:r>
              <a:rPr lang="fr-FR" sz="1200" kern="1200" dirty="0">
                <a:solidFill>
                  <a:schemeClr val="tx1"/>
                </a:solidFill>
                <a:effectLst/>
                <a:latin typeface="+mn-lt"/>
                <a:ea typeface="+mn-ea"/>
                <a:cs typeface="+mn-cs"/>
              </a:rPr>
              <a:t> the interface: </a:t>
            </a:r>
            <a:r>
              <a:rPr lang="fr-FR" sz="1200" kern="1200" dirty="0" err="1">
                <a:solidFill>
                  <a:schemeClr val="tx1"/>
                </a:solidFill>
                <a:effectLst/>
                <a:latin typeface="+mn-lt"/>
                <a:ea typeface="+mn-ea"/>
                <a:cs typeface="+mn-cs"/>
              </a:rPr>
              <a:t>IRequestSuggestions</a:t>
            </a:r>
            <a:r>
              <a:rPr lang="fr-FR" sz="1200" kern="1200" dirty="0">
                <a:solidFill>
                  <a:schemeClr val="tx1"/>
                </a:solidFill>
                <a:effectLst/>
                <a:latin typeface="+mn-lt"/>
                <a:ea typeface="+mn-ea"/>
                <a:cs typeface="+mn-cs"/>
              </a:rPr>
              <a:t> , and the </a:t>
            </a:r>
            <a:r>
              <a:rPr lang="fr-FR" sz="1200" kern="1200" dirty="0" err="1">
                <a:solidFill>
                  <a:schemeClr val="tx1"/>
                </a:solidFill>
                <a:effectLst/>
                <a:latin typeface="+mn-lt"/>
                <a:ea typeface="+mn-ea"/>
                <a:cs typeface="+mn-cs"/>
              </a:rPr>
              <a:t>method</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be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its</a:t>
            </a:r>
            <a:r>
              <a:rPr lang="fr-FR" sz="1200" kern="1200" dirty="0">
                <a:solidFill>
                  <a:schemeClr val="tx1"/>
                </a:solidFill>
                <a:effectLst/>
                <a:latin typeface="+mn-lt"/>
                <a:ea typeface="+mn-ea"/>
                <a:cs typeface="+mn-cs"/>
              </a:rPr>
              <a:t> </a:t>
            </a:r>
            <a:r>
              <a:rPr lang="en-GB" sz="1800" dirty="0" err="1">
                <a:solidFill>
                  <a:srgbClr val="000000"/>
                </a:solidFill>
                <a:latin typeface="Consolas" panose="020B0609020204030204" pitchFamily="49" charset="0"/>
              </a:rPr>
              <a:t>MakeSuggestions</a:t>
            </a:r>
            <a:r>
              <a:rPr lang="en-GB" sz="1800" dirty="0">
                <a:solidFill>
                  <a:srgbClr val="000000"/>
                </a:solidFill>
                <a:latin typeface="Consolas" panose="020B0609020204030204" pitchFamily="49" charset="0"/>
              </a:rPr>
              <a:t>() method</a:t>
            </a:r>
            <a:r>
              <a:rPr lang="fr-FR"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3. </a:t>
            </a:r>
            <a:r>
              <a:rPr lang="fr-FR" sz="1200" kern="1200" dirty="0" err="1">
                <a:solidFill>
                  <a:schemeClr val="tx1"/>
                </a:solidFill>
                <a:effectLst/>
                <a:latin typeface="+mn-lt"/>
                <a:ea typeface="+mn-ea"/>
                <a:cs typeface="+mn-cs"/>
              </a:rPr>
              <a:t>Adapt</a:t>
            </a:r>
            <a:r>
              <a:rPr lang="fr-FR" sz="1200" kern="1200" dirty="0">
                <a:solidFill>
                  <a:schemeClr val="tx1"/>
                </a:solidFill>
                <a:effectLst/>
                <a:latin typeface="+mn-lt"/>
                <a:ea typeface="+mn-ea"/>
                <a:cs typeface="+mn-cs"/>
              </a:rPr>
              <a:t> back the </a:t>
            </a:r>
            <a:r>
              <a:rPr lang="fr-FR" sz="1200" kern="1200" dirty="0" err="1">
                <a:solidFill>
                  <a:schemeClr val="tx1"/>
                </a:solidFill>
                <a:effectLst/>
                <a:latin typeface="+mn-lt"/>
                <a:ea typeface="+mn-ea"/>
                <a:cs typeface="+mn-cs"/>
              </a:rPr>
              <a:t>answer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coming</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from</a:t>
            </a:r>
            <a:r>
              <a:rPr lang="fr-FR" sz="1200" kern="1200" dirty="0">
                <a:solidFill>
                  <a:schemeClr val="tx1"/>
                </a:solidFill>
                <a:effectLst/>
                <a:latin typeface="+mn-lt"/>
                <a:ea typeface="+mn-ea"/>
                <a:cs typeface="+mn-cs"/>
              </a:rPr>
              <a:t> the Domain (</a:t>
            </a:r>
            <a:r>
              <a:rPr lang="fr-FR" sz="1200" kern="1200" dirty="0" err="1">
                <a:solidFill>
                  <a:schemeClr val="tx1"/>
                </a:solidFill>
                <a:effectLst/>
                <a:latin typeface="+mn-lt"/>
                <a:ea typeface="+mn-ea"/>
                <a:cs typeface="+mn-cs"/>
              </a:rPr>
              <a:t>here</a:t>
            </a:r>
            <a:r>
              <a:rPr lang="fr-FR" sz="1200" kern="1200" dirty="0">
                <a:solidFill>
                  <a:schemeClr val="tx1"/>
                </a:solidFill>
                <a:effectLst/>
                <a:latin typeface="+mn-lt"/>
                <a:ea typeface="+mn-ea"/>
                <a:cs typeface="+mn-cs"/>
              </a:rPr>
              <a:t> a </a:t>
            </a:r>
            <a:r>
              <a:rPr lang="fr-FR" sz="1200" kern="1200" dirty="0" err="1">
                <a:solidFill>
                  <a:schemeClr val="tx1"/>
                </a:solidFill>
                <a:effectLst/>
                <a:latin typeface="+mn-lt"/>
                <a:ea typeface="+mn-ea"/>
                <a:cs typeface="+mn-cs"/>
              </a:rPr>
              <a:t>SuggestionssssssMade</a:t>
            </a:r>
            <a:r>
              <a:rPr lang="fr-FR" sz="1200" kern="1200" dirty="0">
                <a:solidFill>
                  <a:schemeClr val="tx1"/>
                </a:solidFill>
                <a:effectLst/>
                <a:latin typeface="+mn-lt"/>
                <a:ea typeface="+mn-ea"/>
                <a:cs typeface="+mn-cs"/>
              </a:rPr>
              <a:t> data type) to </a:t>
            </a:r>
            <a:r>
              <a:rPr lang="fr-FR" sz="1200" kern="1200" dirty="0" err="1">
                <a:solidFill>
                  <a:schemeClr val="tx1"/>
                </a:solidFill>
                <a:effectLst/>
                <a:latin typeface="+mn-lt"/>
                <a:ea typeface="+mn-ea"/>
                <a:cs typeface="+mn-cs"/>
              </a:rPr>
              <a:t>something</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that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fit the </a:t>
            </a:r>
            <a:r>
              <a:rPr lang="fr-FR" sz="1200" kern="1200" dirty="0" err="1">
                <a:solidFill>
                  <a:schemeClr val="tx1"/>
                </a:solidFill>
                <a:effectLst/>
                <a:latin typeface="+mn-lt"/>
                <a:ea typeface="+mn-ea"/>
                <a:cs typeface="+mn-cs"/>
              </a:rPr>
              <a:t>corresponding</a:t>
            </a:r>
            <a:r>
              <a:rPr lang="fr-FR" sz="1200" kern="1200" dirty="0">
                <a:solidFill>
                  <a:schemeClr val="tx1"/>
                </a:solidFill>
                <a:effectLst/>
                <a:latin typeface="+mn-lt"/>
                <a:ea typeface="+mn-ea"/>
                <a:cs typeface="+mn-cs"/>
              </a:rPr>
              <a:t> infra layer : </a:t>
            </a:r>
            <a:r>
              <a:rPr lang="fr-FR" sz="1200" kern="1200" dirty="0" err="1">
                <a:solidFill>
                  <a:schemeClr val="tx1"/>
                </a:solidFill>
                <a:effectLst/>
                <a:latin typeface="+mn-lt"/>
                <a:ea typeface="+mn-ea"/>
                <a:cs typeface="+mn-cs"/>
              </a:rPr>
              <a:t>here</a:t>
            </a:r>
            <a:r>
              <a:rPr lang="fr-FR" sz="1200" kern="1200" dirty="0">
                <a:solidFill>
                  <a:schemeClr val="tx1"/>
                </a:solidFill>
                <a:effectLst/>
                <a:latin typeface="+mn-lt"/>
                <a:ea typeface="+mn-ea"/>
                <a:cs typeface="+mn-cs"/>
              </a:rPr>
              <a:t> an HTTP </a:t>
            </a:r>
            <a:r>
              <a:rPr lang="fr-FR" sz="1200" kern="1200" dirty="0" err="1">
                <a:solidFill>
                  <a:schemeClr val="tx1"/>
                </a:solidFill>
                <a:effectLst/>
                <a:latin typeface="+mn-lt"/>
                <a:ea typeface="+mn-ea"/>
                <a:cs typeface="+mn-cs"/>
              </a:rPr>
              <a:t>response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with</a:t>
            </a:r>
            <a:r>
              <a:rPr lang="fr-FR" sz="1200" kern="1200" dirty="0">
                <a:solidFill>
                  <a:schemeClr val="tx1"/>
                </a:solidFill>
                <a:effectLst/>
                <a:latin typeface="+mn-lt"/>
                <a:ea typeface="+mn-ea"/>
                <a:cs typeface="+mn-cs"/>
              </a:rPr>
              <a:t> HTTP Code, content </a:t>
            </a:r>
            <a:r>
              <a:rPr lang="fr-FR" sz="1200" kern="1200" dirty="0" err="1">
                <a:solidFill>
                  <a:schemeClr val="tx1"/>
                </a:solidFill>
                <a:effectLst/>
                <a:latin typeface="+mn-lt"/>
                <a:ea typeface="+mn-ea"/>
                <a:cs typeface="+mn-cs"/>
              </a:rPr>
              <a:t>etc</a:t>
            </a:r>
            <a:r>
              <a:rPr lang="fr-FR"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This </a:t>
            </a:r>
            <a:r>
              <a:rPr lang="fr-FR" sz="1200" kern="1200" dirty="0" err="1">
                <a:solidFill>
                  <a:schemeClr val="tx1"/>
                </a:solidFill>
                <a:effectLst/>
                <a:latin typeface="+mn-lt"/>
                <a:ea typeface="+mn-ea"/>
                <a:cs typeface="+mn-cs"/>
              </a:rPr>
              <a:t>is</a:t>
            </a:r>
            <a:r>
              <a:rPr lang="fr-FR" sz="1200" kern="1200" dirty="0">
                <a:solidFill>
                  <a:schemeClr val="tx1"/>
                </a:solidFill>
                <a:effectLst/>
                <a:latin typeface="+mn-lt"/>
                <a:ea typeface="+mn-ea"/>
                <a:cs typeface="+mn-cs"/>
              </a:rPr>
              <a:t> the </a:t>
            </a:r>
            <a:r>
              <a:rPr lang="fr-FR" sz="1200" kern="1200" dirty="0" err="1">
                <a:solidFill>
                  <a:schemeClr val="tx1"/>
                </a:solidFill>
                <a:effectLst/>
                <a:latin typeface="+mn-lt"/>
                <a:ea typeface="+mn-ea"/>
                <a:cs typeface="+mn-cs"/>
              </a:rPr>
              <a:t>overall</a:t>
            </a:r>
            <a:r>
              <a:rPr lang="fr-FR" sz="1200" kern="1200" dirty="0">
                <a:solidFill>
                  <a:schemeClr val="tx1"/>
                </a:solidFill>
                <a:effectLst/>
                <a:latin typeface="+mn-lt"/>
                <a:ea typeface="+mn-ea"/>
                <a:cs typeface="+mn-cs"/>
              </a:rPr>
              <a:t> process. But </a:t>
            </a:r>
            <a:r>
              <a:rPr lang="fr-FR" sz="1200" kern="1200" dirty="0" err="1">
                <a:solidFill>
                  <a:schemeClr val="tx1"/>
                </a:solidFill>
                <a:effectLst/>
                <a:latin typeface="+mn-lt"/>
                <a:ea typeface="+mn-ea"/>
                <a:cs typeface="+mn-cs"/>
              </a:rPr>
              <a:t>let’s</a:t>
            </a:r>
            <a:r>
              <a:rPr lang="fr-FR" sz="1200" kern="1200" dirty="0">
                <a:solidFill>
                  <a:schemeClr val="tx1"/>
                </a:solidFill>
                <a:effectLst/>
                <a:latin typeface="+mn-lt"/>
                <a:ea typeface="+mn-ea"/>
                <a:cs typeface="+mn-cs"/>
              </a:rPr>
              <a:t> zoom </a:t>
            </a:r>
            <a:r>
              <a:rPr lang="fr-FR" sz="1200" kern="1200" dirty="0" err="1">
                <a:solidFill>
                  <a:schemeClr val="tx1"/>
                </a:solidFill>
                <a:effectLst/>
                <a:latin typeface="+mn-lt"/>
                <a:ea typeface="+mn-ea"/>
                <a:cs typeface="+mn-cs"/>
              </a:rPr>
              <a:t>into</a:t>
            </a:r>
            <a:r>
              <a:rPr lang="fr-FR" sz="1200" kern="1200" dirty="0">
                <a:solidFill>
                  <a:schemeClr val="tx1"/>
                </a:solidFill>
                <a:effectLst/>
                <a:latin typeface="+mn-lt"/>
                <a:ea typeface="+mn-ea"/>
                <a:cs typeface="+mn-cs"/>
              </a:rPr>
              <a:t> the </a:t>
            </a:r>
            <a:r>
              <a:rPr lang="fr-FR" sz="1200" kern="1200" dirty="0" err="1">
                <a:solidFill>
                  <a:schemeClr val="tx1"/>
                </a:solidFill>
                <a:effectLst/>
                <a:latin typeface="+mn-lt"/>
                <a:ea typeface="+mn-ea"/>
                <a:cs typeface="+mn-cs"/>
              </a:rPr>
              <a:t>various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steps</a:t>
            </a:r>
            <a:r>
              <a:rPr lang="fr-FR" sz="1200" kern="1200" dirty="0">
                <a:solidFill>
                  <a:schemeClr val="tx1"/>
                </a:solidFill>
                <a:effectLst/>
                <a:latin typeface="+mn-lt"/>
                <a:ea typeface="+mn-ea"/>
                <a:cs typeface="+mn-cs"/>
              </a:rPr>
              <a:t> for </a:t>
            </a:r>
            <a:r>
              <a:rPr lang="fr-FR" sz="1200" kern="1200" dirty="0" err="1">
                <a:solidFill>
                  <a:schemeClr val="tx1"/>
                </a:solidFill>
                <a:effectLst/>
                <a:latin typeface="+mn-lt"/>
                <a:ea typeface="+mn-ea"/>
                <a:cs typeface="+mn-cs"/>
              </a:rPr>
              <a:t>now</a:t>
            </a:r>
            <a:r>
              <a:rPr lang="fr-FR"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So. </a:t>
            </a:r>
            <a:r>
              <a:rPr lang="fr-FR" sz="1200" kern="1200" dirty="0" err="1">
                <a:solidFill>
                  <a:schemeClr val="tx1"/>
                </a:solidFill>
                <a:effectLst/>
                <a:latin typeface="+mn-lt"/>
                <a:ea typeface="+mn-ea"/>
                <a:cs typeface="+mn-cs"/>
              </a:rPr>
              <a:t>We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said</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that</a:t>
            </a:r>
            <a:r>
              <a:rPr lang="fr-FR" sz="1200" kern="1200" dirty="0">
                <a:solidFill>
                  <a:schemeClr val="tx1"/>
                </a:solidFill>
                <a:effectLst/>
                <a:latin typeface="+mn-lt"/>
                <a:ea typeface="+mn-ea"/>
                <a:cs typeface="+mn-cs"/>
              </a:rPr>
              <a:t> the web </a:t>
            </a:r>
            <a:r>
              <a:rPr lang="fr-FR" sz="1200" kern="1200" dirty="0" err="1">
                <a:solidFill>
                  <a:schemeClr val="tx1"/>
                </a:solidFill>
                <a:effectLst/>
                <a:latin typeface="+mn-lt"/>
                <a:ea typeface="+mn-ea"/>
                <a:cs typeface="+mn-cs"/>
              </a:rPr>
              <a:t>controller</a:t>
            </a:r>
            <a:r>
              <a:rPr lang="fr-FR" sz="1200" kern="1200" dirty="0">
                <a:solidFill>
                  <a:schemeClr val="tx1"/>
                </a:solidFill>
                <a:effectLst/>
                <a:latin typeface="+mn-lt"/>
                <a:ea typeface="+mn-ea"/>
                <a:cs typeface="+mn-cs"/>
              </a:rPr>
              <a:t> has </a:t>
            </a:r>
            <a:r>
              <a:rPr lang="fr-FR" sz="1200" kern="1200" dirty="0" err="1">
                <a:solidFill>
                  <a:schemeClr val="tx1"/>
                </a:solidFill>
                <a:effectLst/>
                <a:latin typeface="+mn-lt"/>
                <a:ea typeface="+mn-ea"/>
                <a:cs typeface="+mn-cs"/>
              </a:rPr>
              <a:t>called</a:t>
            </a:r>
            <a:r>
              <a:rPr lang="fr-FR" sz="1200" kern="1200" dirty="0">
                <a:solidFill>
                  <a:schemeClr val="tx1"/>
                </a:solidFill>
                <a:effectLst/>
                <a:latin typeface="+mn-lt"/>
                <a:ea typeface="+mn-ea"/>
                <a:cs typeface="+mn-cs"/>
              </a:rPr>
              <a:t> the </a:t>
            </a:r>
            <a:r>
              <a:rPr lang="fr-FR" sz="1200" kern="1200" dirty="0" err="1">
                <a:solidFill>
                  <a:schemeClr val="tx1"/>
                </a:solidFill>
                <a:effectLst/>
                <a:latin typeface="+mn-lt"/>
                <a:ea typeface="+mn-ea"/>
                <a:cs typeface="+mn-cs"/>
              </a:rPr>
              <a:t>hexagon.MakeSuggestions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method</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which</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is</a:t>
            </a:r>
            <a:r>
              <a:rPr lang="fr-FR" sz="1200" kern="1200" dirty="0">
                <a:solidFill>
                  <a:schemeClr val="tx1"/>
                </a:solidFill>
                <a:effectLst/>
                <a:latin typeface="+mn-lt"/>
                <a:ea typeface="+mn-ea"/>
                <a:cs typeface="+mn-cs"/>
              </a:rPr>
              <a:t> part of the </a:t>
            </a:r>
            <a:r>
              <a:rPr lang="fr-FR" sz="1200" kern="1200" dirty="0" err="1">
                <a:solidFill>
                  <a:schemeClr val="tx1"/>
                </a:solidFill>
                <a:effectLst/>
                <a:latin typeface="+mn-lt"/>
                <a:ea typeface="+mn-ea"/>
                <a:cs typeface="+mn-cs"/>
              </a:rPr>
              <a:t>left-side</a:t>
            </a:r>
            <a:r>
              <a:rPr lang="fr-FR" sz="1200" kern="1200" dirty="0">
                <a:solidFill>
                  <a:schemeClr val="tx1"/>
                </a:solidFill>
                <a:effectLst/>
                <a:latin typeface="+mn-lt"/>
                <a:ea typeface="+mn-ea"/>
                <a:cs typeface="+mn-cs"/>
              </a:rPr>
              <a:t> port </a:t>
            </a:r>
            <a:r>
              <a:rPr lang="fr-FR" sz="1200" kern="1200" dirty="0" err="1">
                <a:solidFill>
                  <a:schemeClr val="tx1"/>
                </a:solidFill>
                <a:effectLst/>
                <a:latin typeface="+mn-lt"/>
                <a:ea typeface="+mn-ea"/>
                <a:cs typeface="+mn-cs"/>
              </a:rPr>
              <a:t>implemented</a:t>
            </a:r>
            <a:r>
              <a:rPr lang="fr-FR" sz="1200" kern="1200" dirty="0">
                <a:solidFill>
                  <a:schemeClr val="tx1"/>
                </a:solidFill>
                <a:effectLst/>
                <a:latin typeface="+mn-lt"/>
                <a:ea typeface="+mn-ea"/>
                <a:cs typeface="+mn-cs"/>
              </a:rPr>
              <a:t> by the </a:t>
            </a:r>
            <a:r>
              <a:rPr lang="fr-FR" sz="1200" kern="1200" dirty="0" err="1">
                <a:solidFill>
                  <a:schemeClr val="tx1"/>
                </a:solidFill>
                <a:effectLst/>
                <a:latin typeface="+mn-lt"/>
                <a:ea typeface="+mn-ea"/>
                <a:cs typeface="+mn-cs"/>
              </a:rPr>
              <a:t>hexagon</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which</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name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is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SeatAllocator</a:t>
            </a:r>
            <a:r>
              <a:rPr lang="fr-FR"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24</a:t>
            </a:fld>
            <a:endParaRPr lang="en-US"/>
          </a:p>
        </p:txBody>
      </p:sp>
    </p:spTree>
    <p:extLst>
      <p:ext uri="{BB962C8B-B14F-4D97-AF65-F5344CB8AC3E}">
        <p14:creationId xmlns:p14="http://schemas.microsoft.com/office/powerpoint/2010/main" val="13158502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Thomas – To do </a:t>
            </a:r>
            <a:r>
              <a:rPr lang="fr-FR" sz="1200" kern="1200" dirty="0" err="1">
                <a:solidFill>
                  <a:schemeClr val="tx1"/>
                </a:solidFill>
                <a:effectLst/>
                <a:latin typeface="+mn-lt"/>
                <a:ea typeface="+mn-ea"/>
                <a:cs typeface="+mn-cs"/>
              </a:rPr>
              <a:t>its</a:t>
            </a:r>
            <a:r>
              <a:rPr lang="fr-FR" sz="1200" kern="1200" dirty="0">
                <a:solidFill>
                  <a:schemeClr val="tx1"/>
                </a:solidFill>
                <a:effectLst/>
                <a:latin typeface="+mn-lt"/>
                <a:ea typeface="+mn-ea"/>
                <a:cs typeface="+mn-cs"/>
              </a:rPr>
              <a:t> job </a:t>
            </a:r>
            <a:r>
              <a:rPr lang="fr-FR" sz="1200" kern="1200" dirty="0" err="1">
                <a:solidFill>
                  <a:schemeClr val="tx1"/>
                </a:solidFill>
                <a:effectLst/>
                <a:latin typeface="+mn-lt"/>
                <a:ea typeface="+mn-ea"/>
                <a:cs typeface="+mn-cs"/>
              </a:rPr>
              <a:t>which</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is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SeatsSuggestions</a:t>
            </a:r>
            <a:r>
              <a:rPr lang="fr-FR" sz="1200" kern="1200" dirty="0">
                <a:solidFill>
                  <a:schemeClr val="tx1"/>
                </a:solidFill>
                <a:effectLst/>
                <a:latin typeface="+mn-lt"/>
                <a:ea typeface="+mn-ea"/>
                <a:cs typeface="+mn-cs"/>
              </a:rPr>
              <a:t>, the </a:t>
            </a:r>
            <a:r>
              <a:rPr lang="fr-FR" sz="1200" kern="1200" dirty="0" err="1">
                <a:solidFill>
                  <a:schemeClr val="tx1"/>
                </a:solidFill>
                <a:effectLst/>
                <a:latin typeface="+mn-lt"/>
                <a:ea typeface="+mn-ea"/>
                <a:cs typeface="+mn-cs"/>
              </a:rPr>
              <a:t>SeatAllocator</a:t>
            </a:r>
            <a:r>
              <a:rPr lang="fr-FR" sz="1200" kern="1200" dirty="0">
                <a:solidFill>
                  <a:schemeClr val="tx1"/>
                </a:solidFill>
                <a:effectLst/>
                <a:latin typeface="+mn-lt"/>
                <a:ea typeface="+mn-ea"/>
                <a:cs typeface="+mn-cs"/>
              </a:rPr>
              <a:t> type </a:t>
            </a:r>
            <a:r>
              <a:rPr lang="fr-FR" sz="1200" kern="1200" dirty="0" err="1">
                <a:solidFill>
                  <a:schemeClr val="tx1"/>
                </a:solidFill>
                <a:effectLst/>
                <a:latin typeface="+mn-lt"/>
                <a:ea typeface="+mn-ea"/>
                <a:cs typeface="+mn-cs"/>
              </a:rPr>
              <a:t>from</a:t>
            </a:r>
            <a:r>
              <a:rPr lang="fr-FR" sz="1200" kern="1200" dirty="0">
                <a:solidFill>
                  <a:schemeClr val="tx1"/>
                </a:solidFill>
                <a:effectLst/>
                <a:latin typeface="+mn-lt"/>
                <a:ea typeface="+mn-ea"/>
                <a:cs typeface="+mn-cs"/>
              </a:rPr>
              <a:t> the </a:t>
            </a:r>
            <a:r>
              <a:rPr lang="fr-FR" sz="1200" kern="1200" dirty="0" err="1">
                <a:solidFill>
                  <a:schemeClr val="tx1"/>
                </a:solidFill>
                <a:effectLst/>
                <a:latin typeface="+mn-lt"/>
                <a:ea typeface="+mn-ea"/>
                <a:cs typeface="+mn-cs"/>
              </a:rPr>
              <a:t>hexagon</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first </a:t>
            </a:r>
            <a:r>
              <a:rPr lang="fr-FR" sz="1200" kern="1200" dirty="0" err="1">
                <a:solidFill>
                  <a:schemeClr val="tx1"/>
                </a:solidFill>
                <a:effectLst/>
                <a:latin typeface="+mn-lt"/>
                <a:ea typeface="+mn-ea"/>
                <a:cs typeface="+mn-cs"/>
              </a:rPr>
              <a:t>ask</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some</a:t>
            </a:r>
            <a:r>
              <a:rPr lang="fr-FR" sz="1200" kern="1200" dirty="0">
                <a:solidFill>
                  <a:schemeClr val="tx1"/>
                </a:solidFill>
                <a:effectLst/>
                <a:latin typeface="+mn-lt"/>
                <a:ea typeface="+mn-ea"/>
                <a:cs typeface="+mn-cs"/>
              </a:rPr>
              <a:t> information </a:t>
            </a:r>
            <a:r>
              <a:rPr lang="fr-FR" sz="1200" kern="1200" dirty="0" err="1">
                <a:solidFill>
                  <a:schemeClr val="tx1"/>
                </a:solidFill>
                <a:effectLst/>
                <a:latin typeface="+mn-lt"/>
                <a:ea typeface="+mn-ea"/>
                <a:cs typeface="+mn-cs"/>
              </a:rPr>
              <a:t>outside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towards</a:t>
            </a:r>
            <a:r>
              <a:rPr lang="fr-FR" sz="1200" kern="1200" dirty="0">
                <a:solidFill>
                  <a:schemeClr val="tx1"/>
                </a:solidFill>
                <a:effectLst/>
                <a:latin typeface="+mn-lt"/>
                <a:ea typeface="+mn-ea"/>
                <a:cs typeface="+mn-cs"/>
              </a:rPr>
              <a:t> 2 </a:t>
            </a:r>
            <a:r>
              <a:rPr lang="fr-FR" sz="1200" kern="1200" dirty="0" err="1">
                <a:solidFill>
                  <a:schemeClr val="tx1"/>
                </a:solidFill>
                <a:effectLst/>
                <a:latin typeface="+mn-lt"/>
                <a:ea typeface="+mn-ea"/>
                <a:cs typeface="+mn-cs"/>
              </a:rPr>
              <a:t>external</a:t>
            </a:r>
            <a:r>
              <a:rPr lang="fr-FR" sz="1200" kern="1200" dirty="0">
                <a:solidFill>
                  <a:schemeClr val="tx1"/>
                </a:solidFill>
                <a:effectLst/>
                <a:latin typeface="+mn-lt"/>
                <a:ea typeface="+mn-ea"/>
                <a:cs typeface="+mn-cs"/>
              </a:rPr>
              <a:t> back ends: the right—</a:t>
            </a:r>
            <a:r>
              <a:rPr lang="fr-FR" sz="1200" kern="1200" dirty="0" err="1">
                <a:solidFill>
                  <a:schemeClr val="tx1"/>
                </a:solidFill>
                <a:effectLst/>
                <a:latin typeface="+mn-lt"/>
                <a:ea typeface="+mn-ea"/>
                <a:cs typeface="+mn-cs"/>
              </a:rPr>
              <a:t>side</a:t>
            </a:r>
            <a:r>
              <a:rPr lang="fr-FR" sz="1200" kern="1200">
                <a:solidFill>
                  <a:schemeClr val="tx1"/>
                </a:solidFill>
                <a:effectLst/>
                <a:latin typeface="+mn-lt"/>
                <a:ea typeface="+mn-ea"/>
                <a:cs typeface="+mn-cs"/>
              </a:rPr>
              <a:t> APIs</a:t>
            </a:r>
            <a:endParaRPr lang="fr-FR" sz="1200" kern="1200" dirty="0">
              <a:solidFill>
                <a:schemeClr val="tx1"/>
              </a:solidFill>
              <a:effectLst/>
              <a:latin typeface="+mn-lt"/>
              <a:ea typeface="+mn-ea"/>
              <a:cs typeface="+mn-cs"/>
            </a:endParaRP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25</a:t>
            </a:fld>
            <a:endParaRPr lang="en-US"/>
          </a:p>
        </p:txBody>
      </p:sp>
    </p:spTree>
    <p:extLst>
      <p:ext uri="{BB962C8B-B14F-4D97-AF65-F5344CB8AC3E}">
        <p14:creationId xmlns:p14="http://schemas.microsoft.com/office/powerpoint/2010/main" val="16081303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26</a:t>
            </a:fld>
            <a:endParaRPr lang="en-US"/>
          </a:p>
        </p:txBody>
      </p:sp>
    </p:spTree>
    <p:extLst>
      <p:ext uri="{BB962C8B-B14F-4D97-AF65-F5344CB8AC3E}">
        <p14:creationId xmlns:p14="http://schemas.microsoft.com/office/powerpoint/2010/main" val="8579470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27</a:t>
            </a:fld>
            <a:endParaRPr lang="en-US"/>
          </a:p>
        </p:txBody>
      </p:sp>
    </p:spTree>
    <p:extLst>
      <p:ext uri="{BB962C8B-B14F-4D97-AF65-F5344CB8AC3E}">
        <p14:creationId xmlns:p14="http://schemas.microsoft.com/office/powerpoint/2010/main" val="17210312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Thomas - As a sum-up: </a:t>
            </a:r>
          </a:p>
          <a:p>
            <a:endParaRPr lang="en-US" dirty="0"/>
          </a:p>
          <a:p>
            <a:pPr marL="228600" indent="-228600">
              <a:buFont typeface="+mj-lt"/>
              <a:buAutoNum type="arabicPeriod"/>
            </a:pPr>
            <a:r>
              <a:rPr lang="en-US" dirty="0"/>
              <a:t>A request is coming from the web site on the left, handled by a web controller which is our left side adapter here. </a:t>
            </a:r>
          </a:p>
          <a:p>
            <a:pPr marL="228600" indent="-228600">
              <a:buFont typeface="+mj-lt"/>
              <a:buAutoNum type="arabicPeriod"/>
            </a:pPr>
            <a:r>
              <a:rPr lang="en-US" dirty="0"/>
              <a:t>This left side adapter is calling the hexagon through a </a:t>
            </a:r>
            <a:r>
              <a:rPr lang="en-US" dirty="0" err="1"/>
              <a:t>IRequestSuggestions</a:t>
            </a:r>
            <a:r>
              <a:rPr lang="en-US" dirty="0"/>
              <a:t> port belonging to our domain and implemented by the Seat Allocator type. </a:t>
            </a:r>
          </a:p>
          <a:p>
            <a:pPr marL="228600" indent="-228600">
              <a:buFont typeface="+mj-lt"/>
              <a:buAutoNum type="arabicPeriod"/>
            </a:pPr>
            <a:r>
              <a:rPr lang="en-US" dirty="0"/>
              <a:t>The </a:t>
            </a:r>
            <a:r>
              <a:rPr lang="en-US" dirty="0" err="1"/>
              <a:t>SeatAllocator</a:t>
            </a:r>
            <a:r>
              <a:rPr lang="en-US" dirty="0"/>
              <a:t> type from our domain will need first to get an up-to-date </a:t>
            </a:r>
            <a:r>
              <a:rPr lang="en-US" dirty="0" err="1"/>
              <a:t>AuditoriumSeating</a:t>
            </a:r>
            <a:r>
              <a:rPr lang="en-US" dirty="0"/>
              <a:t>. It will ask it through a right-side port named </a:t>
            </a:r>
            <a:r>
              <a:rPr lang="en-US" dirty="0" err="1"/>
              <a:t>IProvideUpToDateAuditoriumSeating</a:t>
            </a:r>
            <a:r>
              <a:rPr lang="en-US" dirty="0"/>
              <a:t> (implemented by a right-side port in purple: the </a:t>
            </a:r>
            <a:r>
              <a:rPr lang="en-US" dirty="0" err="1"/>
              <a:t>AuditoriumSeatingAdapter</a:t>
            </a:r>
            <a:r>
              <a:rPr lang="en-US" dirty="0"/>
              <a:t>). This one will fetch Auditorium Layout in one hand and the list of already reserved seats in the other hand in order to merge them into what we call an up-to-date </a:t>
            </a:r>
            <a:r>
              <a:rPr lang="en-US" dirty="0" err="1"/>
              <a:t>AuditoriumSeating</a:t>
            </a:r>
            <a:r>
              <a:rPr lang="en-US" dirty="0"/>
              <a:t> (meaning: for every seat, you know if it’s already reserved or not)</a:t>
            </a:r>
          </a:p>
          <a:p>
            <a:pPr marL="228600" indent="-228600">
              <a:buFont typeface="+mj-lt"/>
              <a:buAutoNum type="arabicPeriod"/>
            </a:pPr>
            <a:r>
              <a:rPr lang="en-US" dirty="0"/>
              <a:t>Then our business logic can work and will do the job of finding best seats</a:t>
            </a:r>
          </a:p>
          <a:p>
            <a:pPr marL="228600" indent="-228600">
              <a:buFont typeface="+mj-lt"/>
              <a:buAutoNum type="arabicPeriod"/>
            </a:pPr>
            <a:r>
              <a:rPr lang="en-US" dirty="0"/>
              <a:t>Our left-side adapter will get the answer from our </a:t>
            </a:r>
            <a:r>
              <a:rPr lang="en-US" dirty="0" err="1"/>
              <a:t>SeatAllocator</a:t>
            </a:r>
            <a:r>
              <a:rPr lang="en-US" dirty="0"/>
              <a:t>, Adapt it to an HTTP response, and forward it to our client</a:t>
            </a: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28</a:t>
            </a:fld>
            <a:endParaRPr lang="en-US"/>
          </a:p>
        </p:txBody>
      </p:sp>
    </p:spTree>
    <p:extLst>
      <p:ext uri="{BB962C8B-B14F-4D97-AF65-F5344CB8AC3E}">
        <p14:creationId xmlns:p14="http://schemas.microsoft.com/office/powerpoint/2010/main" val="20402206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IMPORTANT: in our case we’ve decided </a:t>
            </a:r>
            <a:r>
              <a:rPr lang="en-US" b="1" dirty="0"/>
              <a:t>to have only one right-side Adapter, </a:t>
            </a:r>
            <a:r>
              <a:rPr lang="en-US" b="0" dirty="0"/>
              <a:t> acting like an Anti-Corruption Layer (</a:t>
            </a:r>
            <a:r>
              <a:rPr lang="en-US" b="1" dirty="0"/>
              <a:t>ACL</a:t>
            </a:r>
            <a:r>
              <a:rPr lang="en-US" b="0" dirty="0"/>
              <a:t>). </a:t>
            </a:r>
          </a:p>
          <a:p>
            <a:endParaRPr lang="en-US" dirty="0"/>
          </a:p>
          <a:p>
            <a:r>
              <a:rPr lang="en-US" dirty="0"/>
              <a:t>We’ve picked that option because we do not want our Domain code making the suggestions to be impacted by organizational changes from the outside. The fact that we need first, to get an Auditorium Layout  and then to combine it with the list of already reserved seats got elsewhere is an implementation detail, an organizational detail that has nothing to do with the very specific domain of finding the bests seats in an auditorium seating. </a:t>
            </a:r>
          </a:p>
          <a:p>
            <a:endParaRPr lang="en-US" dirty="0"/>
          </a:p>
          <a:p>
            <a:r>
              <a:rPr lang="en-US" dirty="0"/>
              <a:t>Worst : it’s an implementation details imposed by external organizations &amp; partners. Hence, the need for an ACL here. And in our case, we implement this ACL at the </a:t>
            </a:r>
            <a:r>
              <a:rPr lang="en-US" dirty="0" err="1"/>
              <a:t>AuditoriumSeatingAdapter</a:t>
            </a:r>
            <a:r>
              <a:rPr lang="en-US" dirty="0"/>
              <a:t> level. But that’s just one option. Another may be to create and put this code into a dedicated APIs (for instance if many people need this merging/adaptation service. An </a:t>
            </a:r>
            <a:r>
              <a:rPr lang="en-US" dirty="0" err="1"/>
              <a:t>UpToDateAuditoriumSeating</a:t>
            </a:r>
            <a:r>
              <a:rPr lang="en-US" dirty="0"/>
              <a:t> API for instance)</a:t>
            </a:r>
          </a:p>
          <a:p>
            <a:endParaRPr lang="en-US" b="1" dirty="0"/>
          </a:p>
          <a:p>
            <a:r>
              <a:rPr lang="en-US" b="1" dirty="0"/>
              <a:t>So. In our case we are the only one interested in that adaptation. Hence we have decided to have only 1 right-side port and adapter, acting like an ACL</a:t>
            </a:r>
          </a:p>
          <a:p>
            <a:endParaRPr lang="en-US" dirty="0"/>
          </a:p>
          <a:p>
            <a:r>
              <a:rPr lang="en-US" b="1" dirty="0"/>
              <a:t>Here, Domain Driven Design helped us to protect our domain code from external domain models and changes </a:t>
            </a:r>
            <a:r>
              <a:rPr lang="en-US" dirty="0"/>
              <a:t>that should not impact our Seat Suggestions code (in our opinion).</a:t>
            </a:r>
          </a:p>
          <a:p>
            <a:endParaRPr lang="en-US" dirty="0"/>
          </a:p>
          <a:p>
            <a:r>
              <a:rPr lang="en-US" b="1" dirty="0"/>
              <a:t>This trade-off is important </a:t>
            </a:r>
            <a:r>
              <a:rPr lang="en-US" dirty="0"/>
              <a:t>because </a:t>
            </a:r>
            <a:r>
              <a:rPr lang="en-US" b="1" dirty="0"/>
              <a:t>this is not a orthodox implementation of Alistair’s Hexagonal Architecture </a:t>
            </a:r>
            <a:r>
              <a:rPr lang="en-US" dirty="0"/>
              <a:t>(which focus on the technological aspect of things, not on the various domains and contexts like we do in DDD)</a:t>
            </a:r>
          </a:p>
          <a:p>
            <a:endParaRPr lang="en-US" dirty="0"/>
          </a:p>
          <a:p>
            <a:r>
              <a:rPr lang="en-US" b="1" dirty="0"/>
              <a:t>In an orthodox vision of Alistair view, one should have used 2 right-side adapters instead. But this is where I disagree. And we will see that </a:t>
            </a:r>
            <a:r>
              <a:rPr lang="en-US" dirty="0"/>
              <a:t>afterwards, at the end of our session.</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29</a:t>
            </a:fld>
            <a:endParaRPr lang="en-US"/>
          </a:p>
        </p:txBody>
      </p:sp>
    </p:spTree>
    <p:extLst>
      <p:ext uri="{BB962C8B-B14F-4D97-AF65-F5344CB8AC3E}">
        <p14:creationId xmlns:p14="http://schemas.microsoft.com/office/powerpoint/2010/main" val="1402349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Bruno – </a:t>
            </a:r>
            <a:r>
              <a:rPr lang="en-US" sz="1200" kern="1200" noProof="0" dirty="0">
                <a:solidFill>
                  <a:schemeClr val="tx1"/>
                </a:solidFill>
                <a:effectLst/>
                <a:latin typeface="+mn-lt"/>
                <a:ea typeface="+mn-ea"/>
                <a:cs typeface="+mn-cs"/>
              </a:rPr>
              <a:t>Ok. Let’s take an example. It all start with a request coming from a customer that is saying to our web site: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noProof="0" dirty="0">
                <a:solidFill>
                  <a:schemeClr val="tx1"/>
                </a:solidFill>
                <a:effectLst/>
                <a:latin typeface="+mn-lt"/>
                <a:ea typeface="+mn-ea"/>
                <a:cs typeface="+mn-cs"/>
              </a:rPr>
              <a:t>“I want to attend show Z and we are 3. What seats can you suggest to us?”</a:t>
            </a: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3</a:t>
            </a:fld>
            <a:endParaRPr lang="en-US"/>
          </a:p>
        </p:txBody>
      </p:sp>
    </p:spTree>
    <p:extLst>
      <p:ext uri="{BB962C8B-B14F-4D97-AF65-F5344CB8AC3E}">
        <p14:creationId xmlns:p14="http://schemas.microsoft.com/office/powerpoint/2010/main" val="13558082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Thomas – That’s it for me Bruno. </a:t>
            </a:r>
            <a:r>
              <a:rPr lang="en-US" dirty="0" err="1"/>
              <a:t>Now..can</a:t>
            </a:r>
            <a:r>
              <a:rPr lang="en-US" dirty="0"/>
              <a:t> you illustrate us the dynamic involved with Functional Core and Imperative Shell?</a:t>
            </a: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30</a:t>
            </a:fld>
            <a:endParaRPr lang="en-US"/>
          </a:p>
        </p:txBody>
      </p:sp>
    </p:spTree>
    <p:extLst>
      <p:ext uri="{BB962C8B-B14F-4D97-AF65-F5344CB8AC3E}">
        <p14:creationId xmlns:p14="http://schemas.microsoft.com/office/powerpoint/2010/main" val="1837023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Yes, Thomas. Let’s see that together!</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31</a:t>
            </a:fld>
            <a:endParaRPr lang="en-US"/>
          </a:p>
        </p:txBody>
      </p:sp>
    </p:spTree>
    <p:extLst>
      <p:ext uri="{BB962C8B-B14F-4D97-AF65-F5344CB8AC3E}">
        <p14:creationId xmlns:p14="http://schemas.microsoft.com/office/powerpoint/2010/main" val="648802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Let’s imagine the very same request coming from our web site: </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an HTTP GET query asking for Seat Suggestions.</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32</a:t>
            </a:fld>
            <a:endParaRPr lang="en-US"/>
          </a:p>
        </p:txBody>
      </p:sp>
    </p:spTree>
    <p:extLst>
      <p:ext uri="{BB962C8B-B14F-4D97-AF65-F5344CB8AC3E}">
        <p14:creationId xmlns:p14="http://schemas.microsoft.com/office/powerpoint/2010/main" val="1022492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As for your previous example, it is at the Web controller level that the HTTP request will be handled.</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one will act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as</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 Imperative shell for our seat suggestions use case.</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But contrary to your hexagonal architecture situation, our Imperative Shell, will first fetch all the data needed by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MakeSuggestions</a:t>
            </a:r>
            <a:r>
              <a:rPr lang="en-US" sz="1800" dirty="0">
                <a:effectLst/>
                <a:latin typeface="Calibri" panose="020F0502020204030204" pitchFamily="34" charset="0"/>
                <a:ea typeface="Calibri" panose="020F0502020204030204" pitchFamily="34" charset="0"/>
                <a:cs typeface="Times New Roman" panose="02020603050405020304" pitchFamily="18" charset="0"/>
              </a:rPr>
              <a:t>() pure function of our Functional Core.</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33</a:t>
            </a:fld>
            <a:endParaRPr lang="en-US"/>
          </a:p>
        </p:txBody>
      </p:sp>
    </p:spTree>
    <p:extLst>
      <p:ext uri="{BB962C8B-B14F-4D97-AF65-F5344CB8AC3E}">
        <p14:creationId xmlns:p14="http://schemas.microsoft.com/office/powerpoint/2010/main" val="8073257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Once our imperative shell has everything to call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MakeSuggestions</a:t>
            </a:r>
            <a:r>
              <a:rPr lang="en-US" sz="1800" dirty="0">
                <a:effectLst/>
                <a:latin typeface="Calibri" panose="020F0502020204030204" pitchFamily="34" charset="0"/>
                <a:ea typeface="Calibri" panose="020F0502020204030204" pitchFamily="34" charset="0"/>
                <a:cs typeface="Times New Roman" panose="02020603050405020304" pitchFamily="18" charset="0"/>
              </a:rPr>
              <a:t>() pure function, it will call it as parameters</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3 persons</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and the up-to-date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AuditoriumSeating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corresponding to show Z.</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MakeSuggestions</a:t>
            </a:r>
            <a:r>
              <a:rPr lang="en-US" sz="1800" dirty="0">
                <a:effectLst/>
                <a:latin typeface="Calibri" panose="020F0502020204030204" pitchFamily="34" charset="0"/>
                <a:ea typeface="Calibri" panose="020F0502020204030204" pitchFamily="34" charset="0"/>
                <a:cs typeface="Times New Roman" panose="02020603050405020304" pitchFamily="18" charset="0"/>
              </a:rPr>
              <a:t>() pure function of the functional core will do the job and return 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SuggestionssssssMade</a:t>
            </a:r>
            <a:r>
              <a:rPr lang="en-US" sz="1800" dirty="0">
                <a:effectLst/>
                <a:latin typeface="Calibri" panose="020F0502020204030204" pitchFamily="34" charset="0"/>
                <a:ea typeface="Calibri" panose="020F0502020204030204" pitchFamily="34" charset="0"/>
                <a:cs typeface="Times New Roman" panose="02020603050405020304" pitchFamily="18" charset="0"/>
              </a:rPr>
              <a:t> to the imperative shell.</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34</a:t>
            </a:fld>
            <a:endParaRPr lang="en-US"/>
          </a:p>
        </p:txBody>
      </p:sp>
    </p:spTree>
    <p:extLst>
      <p:ext uri="{BB962C8B-B14F-4D97-AF65-F5344CB8AC3E}">
        <p14:creationId xmlns:p14="http://schemas.microsoft.com/office/powerpoint/2010/main" val="16794990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Bruno – Then, the web controller will adapt this result to an HTTP response and send it to the client.</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35</a:t>
            </a:fld>
            <a:endParaRPr lang="en-US"/>
          </a:p>
        </p:txBody>
      </p:sp>
    </p:spTree>
    <p:extLst>
      <p:ext uri="{BB962C8B-B14F-4D97-AF65-F5344CB8AC3E}">
        <p14:creationId xmlns:p14="http://schemas.microsoft.com/office/powerpoint/2010/main" val="13883199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So. To sum-up:</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HTTP Request is received by our web controller</a:t>
            </a:r>
          </a:p>
          <a:p>
            <a:pPr marL="342900" indent="-342900">
              <a:lnSpc>
                <a:spcPct val="107000"/>
              </a:lnSpc>
              <a:spcAft>
                <a:spcPts val="80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corresponding request handlers of the web controller will be our Imperative Shell. It will first do some side-effects by calling non-pure functions asking for Up-to-date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AuditoriumSeating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Imperative Shell will then call a pure function belonging to our functional core: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MakeSuggestions</a:t>
            </a:r>
            <a:r>
              <a:rPr lang="en-US" sz="1800" dirty="0">
                <a:effectLst/>
                <a:latin typeface="Calibri" panose="020F0502020204030204" pitchFamily="34" charset="0"/>
                <a:ea typeface="Calibri" panose="020F0502020204030204" pitchFamily="34" charset="0"/>
                <a:cs typeface="Times New Roman" panose="02020603050405020304" pitchFamily="18" charset="0"/>
              </a:rPr>
              <a:t>() function. This pure function won’t do any side-effect. Only pure functional domain logic in order to make seat suggestion</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finally, the Imperative shell will return the result as an HTTP response that will be sent back to the original caller (the web site).</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36</a:t>
            </a:fld>
            <a:endParaRPr lang="en-US"/>
          </a:p>
        </p:txBody>
      </p:sp>
    </p:spTree>
    <p:extLst>
      <p:ext uri="{BB962C8B-B14F-4D97-AF65-F5344CB8AC3E}">
        <p14:creationId xmlns:p14="http://schemas.microsoft.com/office/powerpoint/2010/main" val="21152370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Thomas – Ok. We talked a lot so far. Let’s show some code would you?</a:t>
            </a:r>
          </a:p>
          <a:p>
            <a:endParaRPr lang="en-US" dirty="0"/>
          </a:p>
          <a:p>
            <a:r>
              <a:rPr lang="en-US" dirty="0"/>
              <a:t>And here, we will migrate an hexagonal architecture API into a Functional Core, Imperative shell style.</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37</a:t>
            </a:fld>
            <a:endParaRPr lang="en-US"/>
          </a:p>
        </p:txBody>
      </p:sp>
    </p:spTree>
    <p:extLst>
      <p:ext uri="{BB962C8B-B14F-4D97-AF65-F5344CB8AC3E}">
        <p14:creationId xmlns:p14="http://schemas.microsoft.com/office/powerpoint/2010/main" val="3497082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38</a:t>
            </a:fld>
            <a:endParaRPr lang="en-US"/>
          </a:p>
        </p:txBody>
      </p:sp>
    </p:spTree>
    <p:extLst>
      <p:ext uri="{BB962C8B-B14F-4D97-AF65-F5344CB8AC3E}">
        <p14:creationId xmlns:p14="http://schemas.microsoft.com/office/powerpoint/2010/main" val="34208805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mn-lt"/>
                <a:ea typeface="+mn-ea"/>
                <a:cs typeface="+mn-cs"/>
              </a:rPr>
              <a:t>Thomas – You wanted to show us more functional stuffs Bruno?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mn-lt"/>
                <a:ea typeface="+mn-ea"/>
                <a:cs typeface="+mn-cs"/>
              </a:rPr>
              <a:t>Bruno - Yes Thomas, I think we can go further with functional programming.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Mark Seemann has produced a blog post that goes in this direction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effectLst/>
                <a:latin typeface="Calibri" panose="020F0502020204030204" pitchFamily="34" charset="0"/>
                <a:ea typeface="Calibri" panose="020F0502020204030204" pitchFamily="34" charset="0"/>
                <a:cs typeface="Times New Roman" panose="02020603050405020304" pitchFamily="18" charset="0"/>
              </a:rPr>
              <a:t>Hey Thomas, can you </a:t>
            </a:r>
            <a:r>
              <a:rPr lang="en-US" sz="2000" b="1" dirty="0">
                <a:effectLst/>
                <a:latin typeface="Calibri" panose="020F0502020204030204" pitchFamily="34" charset="0"/>
                <a:ea typeface="Calibri" panose="020F0502020204030204" pitchFamily="34" charset="0"/>
                <a:cs typeface="Times New Roman" panose="02020603050405020304" pitchFamily="18" charset="0"/>
              </a:rPr>
              <a:t>push me the code </a:t>
            </a:r>
            <a:r>
              <a:rPr lang="en-US" sz="2000" dirty="0">
                <a:effectLst/>
                <a:latin typeface="Calibri" panose="020F0502020204030204" pitchFamily="34" charset="0"/>
                <a:ea typeface="Calibri" panose="020F0502020204030204" pitchFamily="34" charset="0"/>
                <a:cs typeface="Times New Roman" panose="02020603050405020304" pitchFamily="18" charset="0"/>
              </a:rPr>
              <a:t>and give me some time to sync.</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39</a:t>
            </a:fld>
            <a:endParaRPr lang="en-US"/>
          </a:p>
        </p:txBody>
      </p:sp>
    </p:spTree>
    <p:extLst>
      <p:ext uri="{BB962C8B-B14F-4D97-AF65-F5344CB8AC3E}">
        <p14:creationId xmlns:p14="http://schemas.microsoft.com/office/powerpoint/2010/main" val="1806646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Bruno – </a:t>
            </a:r>
            <a:r>
              <a:rPr lang="en-US" dirty="0"/>
              <a:t>The request is sent to our API: </a:t>
            </a:r>
          </a:p>
          <a:p>
            <a:endParaRPr lang="en-US" dirty="0"/>
          </a:p>
          <a:p>
            <a:r>
              <a:rPr lang="en-US" dirty="0"/>
              <a:t>the </a:t>
            </a:r>
            <a:r>
              <a:rPr lang="en-US" b="1" dirty="0" err="1"/>
              <a:t>SeatsSuggestions</a:t>
            </a:r>
            <a:r>
              <a:rPr lang="en-US" b="1" dirty="0"/>
              <a:t> API</a:t>
            </a:r>
            <a:r>
              <a:rPr lang="en-US" dirty="0"/>
              <a:t> in yellow</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4</a:t>
            </a:fld>
            <a:endParaRPr lang="en-US"/>
          </a:p>
        </p:txBody>
      </p:sp>
    </p:spTree>
    <p:extLst>
      <p:ext uri="{BB962C8B-B14F-4D97-AF65-F5344CB8AC3E}">
        <p14:creationId xmlns:p14="http://schemas.microsoft.com/office/powerpoint/2010/main" val="23171526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The motivation of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the Maybe functor</a:t>
            </a:r>
            <a:r>
              <a:rPr lang="en-US" sz="1800" dirty="0">
                <a:effectLst/>
                <a:latin typeface="Calibri" panose="020F0502020204030204" pitchFamily="34" charset="0"/>
                <a:ea typeface="Calibri" panose="020F0502020204030204" pitchFamily="34" charset="0"/>
                <a:cs typeface="Times New Roman" panose="02020603050405020304" pitchFamily="18" charset="0"/>
              </a:rPr>
              <a:t> is to bring a functional taste to the object-oriented world.</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Why do that?</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languages like Java, C# …, the reference types can be null, leading to a lot of defensive coding.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But the reality is that programmers sometimes forget to check for a null value, with runtime exceptions as a result.</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Maybe class allows to contain a value or not.</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If the Maybe class is instantiated with a value: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public Maybe(T item)</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value may be projected through a lambda function.</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public Maybe&lt;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TResult</a:t>
            </a:r>
            <a:r>
              <a:rPr lang="en-US" sz="1800" dirty="0">
                <a:effectLst/>
                <a:latin typeface="Calibri" panose="020F0502020204030204" pitchFamily="34" charset="0"/>
                <a:ea typeface="Calibri" panose="020F0502020204030204" pitchFamily="34" charset="0"/>
                <a:cs typeface="Times New Roman" panose="02020603050405020304" pitchFamily="18" charset="0"/>
              </a:rPr>
              <a:t>&gt; Select&lt;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TResult</a:t>
            </a:r>
            <a:r>
              <a:rPr lang="en-US" sz="1800" dirty="0">
                <a:effectLst/>
                <a:latin typeface="Calibri" panose="020F0502020204030204" pitchFamily="34" charset="0"/>
                <a:ea typeface="Calibri" panose="020F0502020204030204" pitchFamily="34" charset="0"/>
                <a:cs typeface="Times New Roman" panose="02020603050405020304" pitchFamily="18" charset="0"/>
              </a:rPr>
              <a:t>&gt;(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Func</a:t>
            </a:r>
            <a:r>
              <a:rPr lang="en-US" sz="1800" dirty="0">
                <a:effectLst/>
                <a:latin typeface="Calibri" panose="020F0502020204030204" pitchFamily="34" charset="0"/>
                <a:ea typeface="Calibri" panose="020F0502020204030204" pitchFamily="34" charset="0"/>
                <a:cs typeface="Times New Roman" panose="02020603050405020304" pitchFamily="18" charset="0"/>
              </a:rPr>
              <a:t>&lt;T,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TResult</a:t>
            </a:r>
            <a:r>
              <a:rPr lang="en-US" sz="1800" dirty="0">
                <a:effectLst/>
                <a:latin typeface="Calibri" panose="020F0502020204030204" pitchFamily="34" charset="0"/>
                <a:ea typeface="Calibri" panose="020F0502020204030204" pitchFamily="34" charset="0"/>
                <a:cs typeface="Times New Roman" panose="02020603050405020304" pitchFamily="18" charset="0"/>
              </a:rPr>
              <a:t>&gt; selector)</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then this value can be returned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public 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GetValueOrFallback</a:t>
            </a:r>
            <a:r>
              <a:rPr lang="en-US" sz="1800" dirty="0">
                <a:effectLst/>
                <a:latin typeface="Calibri" panose="020F0502020204030204" pitchFamily="34" charset="0"/>
                <a:ea typeface="Calibri" panose="020F0502020204030204" pitchFamily="34" charset="0"/>
                <a:cs typeface="Times New Roman" panose="02020603050405020304" pitchFamily="18" charset="0"/>
              </a:rPr>
              <a:t>(T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fallbackValue</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fallbackValue</a:t>
            </a:r>
            <a:r>
              <a:rPr lang="en-US" sz="1800" dirty="0">
                <a:effectLst/>
                <a:latin typeface="Calibri" panose="020F0502020204030204" pitchFamily="34" charset="0"/>
                <a:ea typeface="Calibri" panose="020F0502020204030204" pitchFamily="34" charset="0"/>
                <a:cs typeface="Times New Roman" panose="02020603050405020304" pitchFamily="18" charset="0"/>
              </a:rPr>
              <a:t> is needed when Maybe has to be instantiated without value, it could mean that some processing has failed.</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Further, the Maybe class is a functor, so it allows you to generate functional chains just like functional languages would.</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Once the Maybe class is instantiated, it is no longer possible to corrupt its integrity. If Maybe contains a value, then this value can be enriched, but it will keep its original structure.</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See examples in the blog post: </a:t>
            </a: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The Maybe functor (ploeh.dk)</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40</a:t>
            </a:fld>
            <a:endParaRPr lang="en-US"/>
          </a:p>
        </p:txBody>
      </p:sp>
    </p:spTree>
    <p:extLst>
      <p:ext uri="{BB962C8B-B14F-4D97-AF65-F5344CB8AC3E}">
        <p14:creationId xmlns:p14="http://schemas.microsoft.com/office/powerpoint/2010/main" val="14064213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Thomas – Let’s do that in our code would you?</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41</a:t>
            </a:fld>
            <a:endParaRPr lang="en-US"/>
          </a:p>
        </p:txBody>
      </p:sp>
    </p:spTree>
    <p:extLst>
      <p:ext uri="{BB962C8B-B14F-4D97-AF65-F5344CB8AC3E}">
        <p14:creationId xmlns:p14="http://schemas.microsoft.com/office/powerpoint/2010/main" val="20411342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(End of live code)</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42</a:t>
            </a:fld>
            <a:endParaRPr lang="en-US"/>
          </a:p>
        </p:txBody>
      </p:sp>
    </p:spTree>
    <p:extLst>
      <p:ext uri="{BB962C8B-B14F-4D97-AF65-F5344CB8AC3E}">
        <p14:creationId xmlns:p14="http://schemas.microsoft.com/office/powerpoint/2010/main" val="4009291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It is essential to understand that it is the pure functions that make the business decisions, but it is the imperative shell that acts on these decisions.</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43</a:t>
            </a:fld>
            <a:endParaRPr lang="en-US"/>
          </a:p>
        </p:txBody>
      </p:sp>
    </p:spTree>
    <p:extLst>
      <p:ext uri="{BB962C8B-B14F-4D97-AF65-F5344CB8AC3E}">
        <p14:creationId xmlns:p14="http://schemas.microsoft.com/office/powerpoint/2010/main" val="9431779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For educational reasons, we have chosen a simple example where the number of I/O was low.</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How can we represent a sequence of functions?</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44</a:t>
            </a:fld>
            <a:endParaRPr lang="en-US"/>
          </a:p>
        </p:txBody>
      </p:sp>
    </p:spTree>
    <p:extLst>
      <p:ext uri="{BB962C8B-B14F-4D97-AF65-F5344CB8AC3E}">
        <p14:creationId xmlns:p14="http://schemas.microsoft.com/office/powerpoint/2010/main" val="11937149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Scott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Wlaschin</a:t>
            </a:r>
            <a:r>
              <a:rPr lang="en-US" sz="1800" dirty="0">
                <a:effectLst/>
                <a:latin typeface="Calibri" panose="020F0502020204030204" pitchFamily="34" charset="0"/>
                <a:ea typeface="Calibri" panose="020F0502020204030204" pitchFamily="34" charset="0"/>
                <a:cs typeface="Times New Roman" panose="02020603050405020304" pitchFamily="18" charset="0"/>
              </a:rPr>
              <a:t> offers a functional programming model called Railway Oriented Programming (ROP), a functional approach to error handling.</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 concrete example to understand: we chain the call to the Validate function with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UpdateDb</a:t>
            </a:r>
            <a:r>
              <a:rPr lang="en-US" sz="1800" dirty="0">
                <a:effectLst/>
                <a:latin typeface="Calibri" panose="020F0502020204030204" pitchFamily="34" charset="0"/>
                <a:ea typeface="Calibri" panose="020F0502020204030204" pitchFamily="34" charset="0"/>
                <a:cs typeface="Times New Roman" panose="02020603050405020304" pitchFamily="18" charset="0"/>
              </a:rPr>
              <a:t> function and finally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SendMail</a:t>
            </a:r>
            <a:r>
              <a:rPr lang="en-US" sz="1800" dirty="0">
                <a:effectLst/>
                <a:latin typeface="Calibri" panose="020F0502020204030204" pitchFamily="34" charset="0"/>
                <a:ea typeface="Calibri" panose="020F0502020204030204" pitchFamily="34" charset="0"/>
                <a:cs typeface="Times New Roman" panose="02020603050405020304" pitchFamily="18" charset="0"/>
              </a:rPr>
              <a:t> function, which constitutes the upper rail. The lower rail is composed of the sequence of functions ensuring error handling. The two-track model is the basis for “rail-oriented programming.”</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45</a:t>
            </a:fld>
            <a:endParaRPr lang="en-US"/>
          </a:p>
        </p:txBody>
      </p:sp>
    </p:spTree>
    <p:extLst>
      <p:ext uri="{BB962C8B-B14F-4D97-AF65-F5344CB8AC3E}">
        <p14:creationId xmlns:p14="http://schemas.microsoft.com/office/powerpoint/2010/main" val="7840886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Roboto" panose="02000000000000000000" pitchFamily="2" charset="0"/>
              </a:rPr>
              <a:t>Bruno - With Thomas we spoke, a few years ago around a live coding about the reservation of train tickets.</a:t>
            </a:r>
          </a:p>
          <a:p>
            <a:endParaRPr lang="en-US" b="0" i="0" dirty="0">
              <a:solidFill>
                <a:srgbClr val="000000"/>
              </a:solidFill>
              <a:effectLst/>
              <a:latin typeface="Roboto" panose="02000000000000000000" pitchFamily="2" charset="0"/>
            </a:endParaRPr>
          </a:p>
          <a:p>
            <a:r>
              <a:rPr lang="en-US" b="0" i="0" dirty="0">
                <a:solidFill>
                  <a:srgbClr val="000000"/>
                </a:solidFill>
                <a:effectLst/>
                <a:latin typeface="Roboto" panose="02000000000000000000" pitchFamily="2" charset="0"/>
              </a:rPr>
              <a:t>The problem resided in the management of seat reservations within the cars within a train.</a:t>
            </a:r>
          </a:p>
          <a:p>
            <a:endParaRPr lang="en-US" b="0" i="0" dirty="0">
              <a:solidFill>
                <a:srgbClr val="000000"/>
              </a:solidFill>
              <a:effectLst/>
              <a:latin typeface="Roboto" panose="02000000000000000000" pitchFamily="2" charset="0"/>
            </a:endParaRPr>
          </a:p>
          <a:p>
            <a:r>
              <a:rPr lang="en-US" b="0" i="0" dirty="0">
                <a:solidFill>
                  <a:srgbClr val="000000"/>
                </a:solidFill>
                <a:effectLst/>
                <a:latin typeface="Roboto" panose="02000000000000000000" pitchFamily="2" charset="0"/>
              </a:rPr>
              <a:t> </a:t>
            </a:r>
            <a:endParaRPr lang="en-GB" dirty="0"/>
          </a:p>
        </p:txBody>
      </p:sp>
      <p:sp>
        <p:nvSpPr>
          <p:cNvPr id="4" name="Slide Number Placeholder 3"/>
          <p:cNvSpPr>
            <a:spLocks noGrp="1"/>
          </p:cNvSpPr>
          <p:nvPr>
            <p:ph type="sldNum" sz="quarter" idx="5"/>
          </p:nvPr>
        </p:nvSpPr>
        <p:spPr/>
        <p:txBody>
          <a:bodyPr/>
          <a:lstStyle/>
          <a:p>
            <a:fld id="{531A69C0-B396-4709-97C8-3A0155301196}" type="slidenum">
              <a:rPr lang="en-US" smtClean="0"/>
              <a:t>46</a:t>
            </a:fld>
            <a:endParaRPr lang="en-US"/>
          </a:p>
        </p:txBody>
      </p:sp>
    </p:spTree>
    <p:extLst>
      <p:ext uri="{BB962C8B-B14F-4D97-AF65-F5344CB8AC3E}">
        <p14:creationId xmlns:p14="http://schemas.microsoft.com/office/powerpoint/2010/main" val="32281496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Our core business was to manage the business rules around the reservation of seats, represented by the bounded context in yellow. To deal with these rules, we depended on other services. Isn't Thomas?</a:t>
            </a:r>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47</a:t>
            </a:fld>
            <a:endParaRPr lang="en-US"/>
          </a:p>
        </p:txBody>
      </p:sp>
    </p:spTree>
    <p:extLst>
      <p:ext uri="{BB962C8B-B14F-4D97-AF65-F5344CB8AC3E}">
        <p14:creationId xmlns:p14="http://schemas.microsoft.com/office/powerpoint/2010/main" val="28838971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Within the imperative shell, </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48</a:t>
            </a:fld>
            <a:endParaRPr lang="en-US"/>
          </a:p>
        </p:txBody>
      </p:sp>
    </p:spTree>
    <p:extLst>
      <p:ext uri="{BB962C8B-B14F-4D97-AF65-F5344CB8AC3E}">
        <p14:creationId xmlns:p14="http://schemas.microsoft.com/office/powerpoint/2010/main" val="16648265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Bruno - </a:t>
            </a:r>
            <a:r>
              <a:rPr lang="en-US" sz="1200" dirty="0">
                <a:effectLst/>
                <a:latin typeface="Calibri" panose="020F0502020204030204" pitchFamily="34" charset="0"/>
                <a:ea typeface="Calibri" panose="020F0502020204030204" pitchFamily="34" charset="0"/>
                <a:cs typeface="Times New Roman" panose="02020603050405020304" pitchFamily="18" charset="0"/>
              </a:rPr>
              <a:t>we call two impure functions,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GetTrain</a:t>
            </a:r>
            <a:r>
              <a:rPr lang="en-US" sz="1200" dirty="0">
                <a:effectLst/>
                <a:latin typeface="Calibri" panose="020F0502020204030204" pitchFamily="34" charset="0"/>
                <a:ea typeface="Calibri" panose="020F0502020204030204" pitchFamily="34" charset="0"/>
                <a:cs typeface="Times New Roman" panose="02020603050405020304" pitchFamily="18" charset="0"/>
              </a:rPr>
              <a:t> () and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GetBookingReference</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49</a:t>
            </a:fld>
            <a:endParaRPr lang="en-US"/>
          </a:p>
        </p:txBody>
      </p:sp>
    </p:spTree>
    <p:extLst>
      <p:ext uri="{BB962C8B-B14F-4D97-AF65-F5344CB8AC3E}">
        <p14:creationId xmlns:p14="http://schemas.microsoft.com/office/powerpoint/2010/main" val="3224986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What do we need for this job?  We have to ask other backends for information, such as the show Z matching a specific auditorium seating (i.e., the theater's topology for this particular show).</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Thomas - Yes, our API is making some API calls towards upstream systems handled by other teams and companies (here: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AuditoriumSeating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API").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5</a:t>
            </a:fld>
            <a:endParaRPr lang="en-US"/>
          </a:p>
        </p:txBody>
      </p:sp>
    </p:spTree>
    <p:extLst>
      <p:ext uri="{BB962C8B-B14F-4D97-AF65-F5344CB8AC3E}">
        <p14:creationId xmlns:p14="http://schemas.microsoft.com/office/powerpoint/2010/main" val="39856355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dirty="0"/>
              <a:t>Bruno -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Then, we move into a case of chaining a pure function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TryReserve</a:t>
            </a:r>
            <a:r>
              <a:rPr lang="en-US" sz="1800" dirty="0">
                <a:effectLst/>
                <a:latin typeface="Calibri" panose="020F0502020204030204" pitchFamily="34" charset="0"/>
                <a:ea typeface="Calibri" panose="020F0502020204030204" pitchFamily="34" charset="0"/>
                <a:cs typeface="Times New Roman" panose="02020603050405020304" pitchFamily="18" charset="0"/>
              </a:rPr>
              <a:t>) … with an impure function,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BookSeats</a:t>
            </a:r>
            <a:r>
              <a:rPr lang="en-US" sz="1800" dirty="0">
                <a:effectLst/>
                <a:latin typeface="Calibri" panose="020F0502020204030204" pitchFamily="34" charset="0"/>
                <a:ea typeface="Calibri" panose="020F0502020204030204" pitchFamily="34" charset="0"/>
                <a:cs typeface="Times New Roman" panose="02020603050405020304" pitchFamily="18" charset="0"/>
              </a:rPr>
              <a:t>, (e.g.,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BookSeatsAdapter</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50</a:t>
            </a:fld>
            <a:endParaRPr lang="en-US"/>
          </a:p>
        </p:txBody>
      </p:sp>
    </p:spTree>
    <p:extLst>
      <p:ext uri="{BB962C8B-B14F-4D97-AF65-F5344CB8AC3E}">
        <p14:creationId xmlns:p14="http://schemas.microsoft.com/office/powerpoint/2010/main" val="21983961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Bruno - </a:t>
            </a:r>
            <a:r>
              <a:rPr lang="en-US" sz="1800" dirty="0">
                <a:effectLst/>
                <a:latin typeface="Calibri" panose="020F0502020204030204" pitchFamily="34" charset="0"/>
                <a:ea typeface="Calibri" panose="020F0502020204030204" pitchFamily="34" charset="0"/>
                <a:cs typeface="Times New Roman" panose="02020603050405020304" pitchFamily="18" charset="0"/>
              </a:rPr>
              <a:t>We note a second projection to transform the Microsoft Task model into a simple type of Reservation to avoid propagating the async keyword on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TryReserve</a:t>
            </a:r>
            <a:r>
              <a:rPr lang="en-US" sz="1800" dirty="0">
                <a:effectLst/>
                <a:latin typeface="Calibri" panose="020F0502020204030204" pitchFamily="34" charset="0"/>
                <a:ea typeface="Calibri" panose="020F0502020204030204" pitchFamily="34" charset="0"/>
                <a:cs typeface="Times New Roman" panose="02020603050405020304" pitchFamily="18" charset="0"/>
              </a:rPr>
              <a:t> method.</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51</a:t>
            </a:fld>
            <a:endParaRPr lang="en-US"/>
          </a:p>
        </p:txBody>
      </p:sp>
    </p:spTree>
    <p:extLst>
      <p:ext uri="{BB962C8B-B14F-4D97-AF65-F5344CB8AC3E}">
        <p14:creationId xmlns:p14="http://schemas.microsoft.com/office/powerpoint/2010/main" val="39111643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Thomas</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52</a:t>
            </a:fld>
            <a:endParaRPr lang="en-US"/>
          </a:p>
        </p:txBody>
      </p:sp>
    </p:spTree>
    <p:extLst>
      <p:ext uri="{BB962C8B-B14F-4D97-AF65-F5344CB8AC3E}">
        <p14:creationId xmlns:p14="http://schemas.microsoft.com/office/powerpoint/2010/main" val="5758866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 Bruno and Thomas</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Try not to stick to just the patterns you know. Dig, see what exists next, but do not choose a model by mode without being able to justify its use in your context. Be able to explain your design choices.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dirty="0"/>
              <a:t>Bruno - seems not to be an option, </a:t>
            </a:r>
            <a:r>
              <a:rPr lang="en-US" sz="1800" dirty="0" err="1"/>
              <a:t>eg</a:t>
            </a:r>
            <a:r>
              <a:rPr lang="en-US" sz="1800" dirty="0"/>
              <a:t> in Haskell, can become so in your APIs in java, C #, Kotlin, etc.</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dirty="0"/>
              <a:t>Thomas - Attention, an important point: the Domain slightly leaks the infra layer because the sequencing of the function calls is done from outside the functional kernel</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dirty="0"/>
              <a:t>My heuristic is therefore to only use it when there is not too much I / O orchestration to do.</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dirty="0"/>
              <a:t>Bruno - I think I am not aligned with you on this point. The functional approach is different. The shell imperative orchestrates the business decisions made by the pure functions.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dirty="0"/>
              <a:t>Bruno: This can only work if your domain is coded in a functional style. Here, our business logic had no state; the state was initially injected during the processing of each request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dirty="0"/>
              <a:t>Comparative matrix.</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53</a:t>
            </a:fld>
            <a:endParaRPr lang="en-US"/>
          </a:p>
        </p:txBody>
      </p:sp>
    </p:spTree>
    <p:extLst>
      <p:ext uri="{BB962C8B-B14F-4D97-AF65-F5344CB8AC3E}">
        <p14:creationId xmlns:p14="http://schemas.microsoft.com/office/powerpoint/2010/main" val="3248043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Try not to stick to just the patterns you know. Dig, see what exists next, but do not choose a model by mode without being able to justify its use in your context. Be able to explain your design choices.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Bruno - seems not to be an option, </a:t>
            </a:r>
            <a:r>
              <a:rPr lang="en-US" sz="1200" dirty="0" err="1"/>
              <a:t>eg</a:t>
            </a:r>
            <a:r>
              <a:rPr lang="en-US" sz="1200" dirty="0"/>
              <a:t> in Haskell, can become so in your APIs in java, C #, Kotlin, etc.</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Thomas - Attention, an important point: the Domain slightly leaks the infra layer because the sequencing of the function calls is done from outside the functional kernel</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My heuristic is therefore to only use it when there is not too much I / O orchestration to do.</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Bruno - I think I am not aligned with you on this point. The functional approach is different. The shell imperative orchestrates the business decisions made by the pure functions.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Bruno: This can only work if your domain is coded in a functional style. Here, our business logic had no state; the state was initially injected during the processing of each request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Comparative matrix.</a:t>
            </a:r>
          </a:p>
          <a:p>
            <a:endParaRPr lang="en-US" dirty="0"/>
          </a:p>
          <a:p>
            <a:endParaRPr lang="en-US" dirty="0"/>
          </a:p>
          <a:p>
            <a:r>
              <a:rPr lang="en-US" dirty="0"/>
              <a:t>-----</a:t>
            </a:r>
          </a:p>
          <a:p>
            <a:endParaRPr lang="en-US" dirty="0"/>
          </a:p>
          <a:p>
            <a:r>
              <a:rPr lang="en-US" sz="1200" i="1" dirty="0">
                <a:solidFill>
                  <a:schemeClr val="accent4"/>
                </a:solidFill>
              </a:rPr>
              <a:t>* By its requirements Functional Architecture is more extreme (code without mutation) and therefore    more addressable with functional language.</a:t>
            </a:r>
          </a:p>
          <a:p>
            <a:br>
              <a:rPr lang="en-US" sz="1200" i="1" dirty="0">
                <a:solidFill>
                  <a:schemeClr val="accent4"/>
                </a:solidFill>
              </a:rPr>
            </a:br>
            <a:r>
              <a:rPr lang="en-US" sz="1200" i="1" dirty="0">
                <a:solidFill>
                  <a:schemeClr val="accent4"/>
                </a:solidFill>
              </a:rPr>
              <a:t>The hexagonal architecture is more favorable to the OOP</a:t>
            </a: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54</a:t>
            </a:fld>
            <a:endParaRPr lang="en-US"/>
          </a:p>
        </p:txBody>
      </p:sp>
    </p:spTree>
    <p:extLst>
      <p:ext uri="{BB962C8B-B14F-4D97-AF65-F5344CB8AC3E}">
        <p14:creationId xmlns:p14="http://schemas.microsoft.com/office/powerpoint/2010/main" val="19422809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Try not to stick to just the patterns you know. Dig, see what exists next, but do not choose a model by mode without being able to justify its use in your context. Be able to explain your design choices.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Bruno - seems not to be an option, </a:t>
            </a:r>
            <a:r>
              <a:rPr lang="en-US" sz="1200" dirty="0" err="1"/>
              <a:t>eg</a:t>
            </a:r>
            <a:r>
              <a:rPr lang="en-US" sz="1200" dirty="0"/>
              <a:t> in Haskell, can become so in your APIs in java, C #, Kotlin, etc.</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Thomas - Attention, an important point: the Domain slightly leaks the infra layer because the sequencing of the function calls is done from outside the functional kernel</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My heuristic is therefore to only use it when there is not too much I / O orchestration to do.</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Bruno - I think I am not aligned with you on this point. The functional approach is different. The shell imperative orchestrates the business decisions made by the pure functions.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Bruno: This can only work if your domain is coded in a functional style. Here, our business logic had no state; the state was initially injected during the processing of each request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Comparative matrix.</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55</a:t>
            </a:fld>
            <a:endParaRPr lang="en-US"/>
          </a:p>
        </p:txBody>
      </p:sp>
    </p:spTree>
    <p:extLst>
      <p:ext uri="{BB962C8B-B14F-4D97-AF65-F5344CB8AC3E}">
        <p14:creationId xmlns:p14="http://schemas.microsoft.com/office/powerpoint/2010/main" val="8060156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Try not to stick to just the patterns you know. Dig, see what exists next, but do not choose a model by mode without being able to justify its use in your context. Be able to explain your design choices.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Bruno - seems not to be an option, </a:t>
            </a:r>
            <a:r>
              <a:rPr lang="en-US" sz="1200" dirty="0" err="1"/>
              <a:t>eg</a:t>
            </a:r>
            <a:r>
              <a:rPr lang="en-US" sz="1200" dirty="0"/>
              <a:t> in Haskell, can become so in your APIs in java, C #, Kotlin, etc.</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Thomas - Attention, an important point: the Domain slightly leaks the infra layer because the sequencing of the function calls is done from outside the functional kernel</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My heuristic is therefore to only use it when there is not too much I / O orchestration to do.</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Bruno - I think I am not aligned with you on this point. The functional approach is different. The shell imperative orchestrates the business decisions made by the pure functions.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Bruno: This can only work if your domain is coded in a functional style. Here, our business logic had no state; the state was initially injected during the processing of each request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Comparative matrix.</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56</a:t>
            </a:fld>
            <a:endParaRPr lang="en-US"/>
          </a:p>
        </p:txBody>
      </p:sp>
    </p:spTree>
    <p:extLst>
      <p:ext uri="{BB962C8B-B14F-4D97-AF65-F5344CB8AC3E}">
        <p14:creationId xmlns:p14="http://schemas.microsoft.com/office/powerpoint/2010/main" val="10376942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Try not to stick to just the patterns you know. Dig, see what exists next, but do not choose a model by mode without being able to justify its use in your context. Be able to explain your design choices.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Bruno - seems not to be an option, </a:t>
            </a:r>
            <a:r>
              <a:rPr lang="en-US" sz="1200" dirty="0" err="1"/>
              <a:t>eg</a:t>
            </a:r>
            <a:r>
              <a:rPr lang="en-US" sz="1200" dirty="0"/>
              <a:t> in Haskell, can become so in your APIs in java, C #, Kotlin, etc.</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Thomas - Attention, an important point: the Domain slightly leaks the infra layer because the sequencing of the function calls is done from outside the functional kernel</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My heuristic is therefore to only use it when there is not too much I / O orchestration to do.</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Bruno - I think I am not aligned with you on this point. The functional approach is different. The shell imperative orchestrates the business decisions made by the pure functions.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Bruno: This can only work if your domain is coded in a functional style. Here, our business logic had no state; the state was initially injected during the processing of each request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Comparative matrix.</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57</a:t>
            </a:fld>
            <a:endParaRPr lang="en-US"/>
          </a:p>
        </p:txBody>
      </p:sp>
    </p:spTree>
    <p:extLst>
      <p:ext uri="{BB962C8B-B14F-4D97-AF65-F5344CB8AC3E}">
        <p14:creationId xmlns:p14="http://schemas.microsoft.com/office/powerpoint/2010/main" val="6363642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Finally, we think it's very difficult to compare two such different approaches. Both offer unique qualities in their fields that are difficult to translate into the opposite field.</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58</a:t>
            </a:fld>
            <a:endParaRPr lang="en-US"/>
          </a:p>
        </p:txBody>
      </p:sp>
    </p:spTree>
    <p:extLst>
      <p:ext uri="{BB962C8B-B14F-4D97-AF65-F5344CB8AC3E}">
        <p14:creationId xmlns:p14="http://schemas.microsoft.com/office/powerpoint/2010/main" val="36068554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Finally, we think it's very difficult to compare two such different approaches. Both offer unique qualities in their fields that are difficult to translate into the opposite field.</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59</a:t>
            </a:fld>
            <a:endParaRPr lang="en-US"/>
          </a:p>
        </p:txBody>
      </p:sp>
    </p:spTree>
    <p:extLst>
      <p:ext uri="{BB962C8B-B14F-4D97-AF65-F5344CB8AC3E}">
        <p14:creationId xmlns:p14="http://schemas.microsoft.com/office/powerpoint/2010/main" val="3594466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When receiving our request, the Auditorium seating API is returning the auditorium topology for this show. </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other words, a list of rows, seats, corridors, pricing categories for every seat, etc.</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(le prochain à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parler</a:t>
            </a:r>
            <a:r>
              <a:rPr lang="en-US" sz="1800" dirty="0">
                <a:effectLst/>
                <a:latin typeface="Calibri" panose="020F0502020204030204" pitchFamily="34" charset="0"/>
                <a:ea typeface="Calibri" panose="020F0502020204030204" pitchFamily="34" charset="0"/>
                <a:cs typeface="Times New Roman" panose="02020603050405020304" pitchFamily="18" charset="0"/>
              </a:rPr>
              <a:t> sur le slide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d’après</a:t>
            </a:r>
            <a:r>
              <a:rPr lang="en-US" sz="1800" dirty="0">
                <a:effectLst/>
                <a:latin typeface="Calibri" panose="020F0502020204030204" pitchFamily="34" charset="0"/>
                <a:ea typeface="Calibri" panose="020F0502020204030204" pitchFamily="34" charset="0"/>
                <a:cs typeface="Times New Roman" panose="02020603050405020304" pitchFamily="18" charset="0"/>
              </a:rPr>
              <a:t> sera Thomas)</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6</a:t>
            </a:fld>
            <a:endParaRPr lang="en-US"/>
          </a:p>
        </p:txBody>
      </p:sp>
    </p:spTree>
    <p:extLst>
      <p:ext uri="{BB962C8B-B14F-4D97-AF65-F5344CB8AC3E}">
        <p14:creationId xmlns:p14="http://schemas.microsoft.com/office/powerpoint/2010/main" val="33522254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Faire </a:t>
            </a:r>
            <a:r>
              <a:rPr lang="en-US" dirty="0" err="1"/>
              <a:t>une</a:t>
            </a:r>
            <a:r>
              <a:rPr lang="en-US" dirty="0"/>
              <a:t> pause de 5 sec. </a:t>
            </a:r>
          </a:p>
          <a:p>
            <a:endParaRPr lang="en-US" dirty="0"/>
          </a:p>
          <a:p>
            <a:r>
              <a:rPr lang="en-US" dirty="0"/>
              <a:t>Bruno – Do you want to switch to your screen for the end of the talk?</a:t>
            </a:r>
          </a:p>
          <a:p>
            <a:endParaRPr lang="en-US" dirty="0"/>
          </a:p>
          <a:p>
            <a:r>
              <a:rPr lang="en-US" dirty="0"/>
              <a:t>Thomas- Yes. Let’s do that (et on switch de share screen)</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60</a:t>
            </a:fld>
            <a:endParaRPr lang="en-US"/>
          </a:p>
        </p:txBody>
      </p:sp>
    </p:spTree>
    <p:extLst>
      <p:ext uri="{BB962C8B-B14F-4D97-AF65-F5344CB8AC3E}">
        <p14:creationId xmlns:p14="http://schemas.microsoft.com/office/powerpoint/2010/main" val="6925908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Thomas- Yes. The title of this talk is Beyond Hexagonal Architecture.</a:t>
            </a:r>
          </a:p>
          <a:p>
            <a:endParaRPr lang="en-US" dirty="0"/>
          </a:p>
          <a:p>
            <a:r>
              <a:rPr lang="en-US" dirty="0"/>
              <a:t>So yes, we can use Functional Core in some occasions to replace Hexagonal Architecture with it.</a:t>
            </a:r>
          </a:p>
          <a:p>
            <a:endParaRPr lang="en-US" dirty="0"/>
          </a:p>
          <a:p>
            <a:r>
              <a:rPr lang="en-US" dirty="0"/>
              <a:t>But we can also talking about Hexagonal Architecture in itself…</a:t>
            </a:r>
          </a:p>
          <a:p>
            <a:endParaRPr lang="en-US" dirty="0"/>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61</a:t>
            </a:fld>
            <a:endParaRPr lang="en-US"/>
          </a:p>
        </p:txBody>
      </p:sp>
    </p:spTree>
    <p:extLst>
      <p:ext uri="{BB962C8B-B14F-4D97-AF65-F5344CB8AC3E}">
        <p14:creationId xmlns:p14="http://schemas.microsoft.com/office/powerpoint/2010/main" val="13104013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Because we have a question for you in the audience…</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62</a:t>
            </a:fld>
            <a:endParaRPr lang="en-US"/>
          </a:p>
        </p:txBody>
      </p:sp>
    </p:spTree>
    <p:extLst>
      <p:ext uri="{BB962C8B-B14F-4D97-AF65-F5344CB8AC3E}">
        <p14:creationId xmlns:p14="http://schemas.microsoft.com/office/powerpoint/2010/main" val="38645151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 question is… Does the following diagram illustrate an Hexagonal Architecture?</a:t>
            </a:r>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63</a:t>
            </a:fld>
            <a:endParaRPr lang="en-US"/>
          </a:p>
        </p:txBody>
      </p:sp>
    </p:spTree>
    <p:extLst>
      <p:ext uri="{BB962C8B-B14F-4D97-AF65-F5344CB8AC3E}">
        <p14:creationId xmlns:p14="http://schemas.microsoft.com/office/powerpoint/2010/main" val="28501594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First answer: YES. Because…</a:t>
            </a:r>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64</a:t>
            </a:fld>
            <a:endParaRPr lang="en-US"/>
          </a:p>
        </p:txBody>
      </p:sp>
    </p:spTree>
    <p:extLst>
      <p:ext uri="{BB962C8B-B14F-4D97-AF65-F5344CB8AC3E}">
        <p14:creationId xmlns:p14="http://schemas.microsoft.com/office/powerpoint/2010/main" val="8278589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Second answer: NO….</a:t>
            </a:r>
          </a:p>
          <a:p>
            <a:endParaRPr lang="en-US" dirty="0"/>
          </a:p>
          <a:p>
            <a:endParaRPr lang="en-US" dirty="0"/>
          </a:p>
          <a:p>
            <a:r>
              <a:rPr lang="en-US" dirty="0"/>
              <a:t>We will let you think about it for one minute.</a:t>
            </a:r>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65</a:t>
            </a:fld>
            <a:endParaRPr lang="en-US"/>
          </a:p>
        </p:txBody>
      </p:sp>
    </p:spTree>
    <p:extLst>
      <p:ext uri="{BB962C8B-B14F-4D97-AF65-F5344CB8AC3E}">
        <p14:creationId xmlns:p14="http://schemas.microsoft.com/office/powerpoint/2010/main" val="24023980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Thomas – Following some discussion on twitter a couple of months ago, I wrote an article saying : YES</a:t>
            </a:r>
          </a:p>
          <a:p>
            <a:endParaRPr lang="en-US" dirty="0"/>
          </a:p>
          <a:p>
            <a:r>
              <a:rPr lang="en-US" dirty="0"/>
              <a:t>Yes, for me Hexagonal Architecture has became an Umbrella term nowadays. Especially in the Domain Driven Community</a:t>
            </a:r>
          </a:p>
          <a:p>
            <a:endParaRPr lang="en-US" dirty="0">
              <a:effectLst/>
              <a:ea typeface="Times New Roman" panose="02020603050405020304" pitchFamily="18" charset="0"/>
            </a:endParaRPr>
          </a:p>
          <a:p>
            <a:r>
              <a:rPr lang="en-US" dirty="0">
                <a:effectLst/>
                <a:ea typeface="Times New Roman" panose="02020603050405020304" pitchFamily="18" charset="0"/>
              </a:rPr>
              <a:t>The fuzziness of Alistair’s original article has something in common with Eric Evan's Blue Book. </a:t>
            </a:r>
          </a:p>
          <a:p>
            <a:r>
              <a:rPr lang="en-US" dirty="0">
                <a:effectLst/>
                <a:ea typeface="Times New Roman" panose="02020603050405020304" pitchFamily="18" charset="0"/>
              </a:rPr>
              <a:t>It’s so conducive to various interpretations that it ages really well.</a:t>
            </a:r>
          </a:p>
          <a:p>
            <a:endParaRPr lang="en-US" dirty="0">
              <a:effectLst/>
            </a:endParaRPr>
          </a:p>
          <a:p>
            <a:r>
              <a:rPr lang="en-US" dirty="0">
                <a:effectLst/>
              </a:rPr>
              <a:t>It’s a multi-facet pattern.</a:t>
            </a:r>
          </a:p>
          <a:p>
            <a:endParaRPr lang="en-US" dirty="0">
              <a:effectLst/>
              <a:ea typeface="Times New Roman" panose="02020603050405020304" pitchFamily="18" charset="0"/>
            </a:endParaRPr>
          </a:p>
          <a:p>
            <a:pPr marL="171450" indent="-171450">
              <a:buFont typeface="Arial" panose="020B0604020202020204" pitchFamily="34" charset="0"/>
              <a:buChar char="•"/>
            </a:pPr>
            <a:r>
              <a:rPr lang="en-US" dirty="0">
                <a:effectLst/>
                <a:ea typeface="Times New Roman" panose="02020603050405020304" pitchFamily="18" charset="0"/>
              </a:rPr>
              <a:t>One may have the same need as Alistair and pick it for its technological plugins capabilities</a:t>
            </a:r>
          </a:p>
          <a:p>
            <a:pPr marL="171450" indent="-171450">
              <a:buFont typeface="Arial" panose="020B0604020202020204" pitchFamily="34" charset="0"/>
              <a:buChar char="•"/>
            </a:pPr>
            <a:endParaRPr lang="en-US" dirty="0">
              <a:effectLst/>
              <a:ea typeface="Times New Roman" panose="02020603050405020304" pitchFamily="18" charset="0"/>
            </a:endParaRPr>
          </a:p>
          <a:p>
            <a:pPr marL="171450" indent="-171450">
              <a:buFont typeface="Arial" panose="020B0604020202020204" pitchFamily="34" charset="0"/>
              <a:buChar char="•"/>
            </a:pPr>
            <a:r>
              <a:rPr lang="en-US" dirty="0">
                <a:effectLst/>
                <a:ea typeface="Times New Roman" panose="02020603050405020304" pitchFamily="18" charset="0"/>
              </a:rPr>
              <a:t>One may pick it for testing, like Steve Freeman &amp; Nat Pryce in their tremendous GOOS book</a:t>
            </a:r>
          </a:p>
          <a:p>
            <a:pPr marL="171450" indent="-171450">
              <a:buFont typeface="Arial" panose="020B0604020202020204" pitchFamily="34" charset="0"/>
              <a:buChar char="•"/>
            </a:pPr>
            <a:endParaRPr lang="en-US" dirty="0">
              <a:effectLst/>
              <a:ea typeface="Times New Roman" panose="02020603050405020304" pitchFamily="18" charset="0"/>
            </a:endParaRPr>
          </a:p>
          <a:p>
            <a:pPr marL="171450" indent="-171450">
              <a:buFont typeface="Arial" panose="020B0604020202020204" pitchFamily="34" charset="0"/>
              <a:buChar char="•"/>
            </a:pPr>
            <a:r>
              <a:rPr lang="en-US" dirty="0">
                <a:effectLst/>
                <a:ea typeface="Times New Roman" panose="02020603050405020304" pitchFamily="18" charset="0"/>
              </a:rPr>
              <a:t>Another one may -like me- pick it because it allows us to protect our domain code from the infrastructure one. What I called the Tactical DDD facet</a:t>
            </a:r>
          </a:p>
          <a:p>
            <a:pPr marL="171450" indent="-171450">
              <a:buFont typeface="Arial" panose="020B0604020202020204" pitchFamily="34" charset="0"/>
              <a:buChar char="•"/>
            </a:pPr>
            <a:r>
              <a:rPr lang="en-US" dirty="0">
                <a:effectLst/>
                <a:ea typeface="Times New Roman" panose="02020603050405020304" pitchFamily="18" charset="0"/>
              </a:rPr>
              <a:t>Another one may –again like me- pick it because it allows us not to have too many layers. Only 2: infra / domain. What I called the Simplicity facet</a:t>
            </a:r>
          </a:p>
          <a:p>
            <a:pPr marL="171450" indent="-171450">
              <a:buFont typeface="Arial" panose="020B0604020202020204" pitchFamily="34" charset="0"/>
              <a:buChar char="•"/>
            </a:pPr>
            <a:endParaRPr lang="en-US" dirty="0">
              <a:effectLst/>
              <a:ea typeface="Times New Roman" panose="02020603050405020304" pitchFamily="18" charset="0"/>
            </a:endParaRPr>
          </a:p>
          <a:p>
            <a:pPr marL="171450" indent="-171450">
              <a:buFont typeface="Arial" panose="020B0604020202020204" pitchFamily="34" charset="0"/>
              <a:buChar char="•"/>
            </a:pPr>
            <a:r>
              <a:rPr lang="en-US" dirty="0">
                <a:effectLst/>
                <a:ea typeface="Times New Roman" panose="02020603050405020304" pitchFamily="18" charset="0"/>
              </a:rPr>
              <a:t>Another one may pick it in order to have quick feedback; focusing on the domain first and seeing some decision lately, once we know what we need as data store, data base &amp; stuffs</a:t>
            </a:r>
          </a:p>
          <a:p>
            <a:pPr marL="171450" indent="-171450">
              <a:buFont typeface="Arial" panose="020B0604020202020204" pitchFamily="34" charset="0"/>
              <a:buChar char="•"/>
            </a:pPr>
            <a:endParaRPr lang="en-US" dirty="0">
              <a:effectLst/>
              <a:ea typeface="Times New Roman" panose="02020603050405020304" pitchFamily="18" charset="0"/>
            </a:endParaRPr>
          </a:p>
          <a:p>
            <a:pPr marL="171450" indent="-171450">
              <a:buFont typeface="Arial" panose="020B0604020202020204" pitchFamily="34" charset="0"/>
              <a:buChar char="•"/>
            </a:pPr>
            <a:r>
              <a:rPr lang="en-US" dirty="0">
                <a:effectLst/>
                <a:ea typeface="Times New Roman" panose="02020603050405020304" pitchFamily="18" charset="0"/>
              </a:rPr>
              <a:t>Another one may – like me or Julien </a:t>
            </a:r>
            <a:r>
              <a:rPr lang="en-US" dirty="0" err="1">
                <a:effectLst/>
                <a:ea typeface="Times New Roman" panose="02020603050405020304" pitchFamily="18" charset="0"/>
              </a:rPr>
              <a:t>Topçu</a:t>
            </a:r>
            <a:r>
              <a:rPr lang="en-US" dirty="0">
                <a:effectLst/>
                <a:ea typeface="Times New Roman" panose="02020603050405020304" pitchFamily="18" charset="0"/>
              </a:rPr>
              <a:t>- pick it because it allows us to put some strategic DDD and ACLs in right-side adapters. What I called the Strategic DDD facet.</a:t>
            </a:r>
          </a:p>
          <a:p>
            <a:pPr marL="171450" indent="-171450">
              <a:buFont typeface="Arial" panose="020B0604020202020204" pitchFamily="34" charset="0"/>
              <a:buChar char="•"/>
            </a:pPr>
            <a:endParaRPr lang="en-US" dirty="0">
              <a:effectLst/>
              <a:ea typeface="Times New Roman" panose="02020603050405020304" pitchFamily="18" charset="0"/>
            </a:endParaRPr>
          </a:p>
          <a:p>
            <a:pPr marL="0" indent="0">
              <a:buFont typeface="Arial" panose="020B0604020202020204" pitchFamily="34" charset="0"/>
              <a:buNone/>
            </a:pPr>
            <a:r>
              <a:rPr lang="en-US" dirty="0">
                <a:effectLst/>
                <a:ea typeface="Times New Roman" panose="02020603050405020304" pitchFamily="18" charset="0"/>
              </a:rPr>
              <a:t>See?!? This pattern may be chosen for so many reasons, providing so many tradeoffs and options.. That I really think one should continue to use it BEYOND the pure and original technological facet.</a:t>
            </a:r>
          </a:p>
          <a:p>
            <a:pPr marL="0" indent="0">
              <a:buFont typeface="Arial" panose="020B0604020202020204" pitchFamily="34" charset="0"/>
              <a:buNone/>
            </a:pPr>
            <a:endParaRPr lang="en-US" dirty="0">
              <a:effectLst/>
            </a:endParaRPr>
          </a:p>
          <a:p>
            <a:pPr marL="0" indent="0">
              <a:buFont typeface="Arial" panose="020B0604020202020204" pitchFamily="34" charset="0"/>
              <a:buNone/>
            </a:pPr>
            <a:r>
              <a:rPr lang="en-US" dirty="0">
                <a:effectLst/>
              </a:rPr>
              <a:t>And if the community do not agree. If one think it should just remain a way of switching technologies with plug-ins like originally stated by Alistair. We will need to ask ourselves how to name all these facets that –WE- the DDD community used to play with since so many years</a:t>
            </a:r>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66</a:t>
            </a:fld>
            <a:endParaRPr lang="en-US"/>
          </a:p>
        </p:txBody>
      </p:sp>
    </p:spTree>
    <p:extLst>
      <p:ext uri="{BB962C8B-B14F-4D97-AF65-F5344CB8AC3E}">
        <p14:creationId xmlns:p14="http://schemas.microsoft.com/office/powerpoint/2010/main" val="13095929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And as stated by Rebecca </a:t>
            </a:r>
            <a:r>
              <a:rPr lang="en-US" dirty="0" err="1"/>
              <a:t>Wirfs</a:t>
            </a:r>
            <a:r>
              <a:rPr lang="en-US" dirty="0"/>
              <a:t>-Brock during our discussions on twitter with Alistair, Vaughn and Matt Wynne: </a:t>
            </a:r>
          </a:p>
          <a:p>
            <a:endParaRPr lang="en-US" dirty="0"/>
          </a:p>
          <a:p>
            <a:r>
              <a:rPr lang="en-US" dirty="0"/>
              <a:t>“Patterns will transcend their initial writer’s perceptions as people fit them into their own design context”</a:t>
            </a:r>
          </a:p>
          <a:p>
            <a:endParaRPr lang="en-US" dirty="0"/>
          </a:p>
          <a:p>
            <a:endParaRPr lang="en-US" dirty="0"/>
          </a:p>
          <a:p>
            <a:r>
              <a:rPr lang="fr-FR" dirty="0">
                <a:effectLst/>
              </a:rPr>
              <a:t>Tweet: </a:t>
            </a:r>
          </a:p>
          <a:p>
            <a:r>
              <a:rPr lang="fr-FR" dirty="0">
                <a:effectLst/>
              </a:rPr>
              <a:t>https://twitter.com/rebeccawb/status/1333782730732048387?s=20</a:t>
            </a:r>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67</a:t>
            </a:fld>
            <a:endParaRPr lang="en-US"/>
          </a:p>
        </p:txBody>
      </p:sp>
    </p:spTree>
    <p:extLst>
      <p:ext uri="{BB962C8B-B14F-4D97-AF65-F5344CB8AC3E}">
        <p14:creationId xmlns:p14="http://schemas.microsoft.com/office/powerpoint/2010/main" val="396427687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Thomas - And if we finally vote no…</a:t>
            </a:r>
          </a:p>
          <a:p>
            <a:endParaRPr lang="en-US" sz="1200" b="1" cap="all" dirty="0">
              <a:solidFill>
                <a:srgbClr val="D1A2D0"/>
              </a:solidFill>
              <a:latin typeface="Alte Haas Grotesk" panose="02000503000000020004" pitchFamily="2" charset="0"/>
            </a:endParaRPr>
          </a:p>
          <a:p>
            <a:r>
              <a:rPr lang="en-US" sz="1200" b="1" cap="all" dirty="0">
                <a:solidFill>
                  <a:srgbClr val="D1A2D0"/>
                </a:solidFill>
                <a:latin typeface="Alte Haas Grotesk" panose="02000503000000020004" pitchFamily="2" charset="0"/>
              </a:rPr>
              <a:t>T</a:t>
            </a:r>
            <a:r>
              <a:rPr lang="en-GB" sz="1200" b="1" cap="all" dirty="0">
                <a:solidFill>
                  <a:srgbClr val="D1A2D0"/>
                </a:solidFill>
                <a:latin typeface="Alte Haas Grotesk" panose="02000503000000020004" pitchFamily="2" charset="0"/>
              </a:rPr>
              <a:t>he DDD community will have to find new name(s) for all  our usages</a:t>
            </a:r>
            <a:endParaRPr lang="en-GB" sz="1100" b="1" dirty="0">
              <a:solidFill>
                <a:schemeClr val="bg1"/>
              </a:solidFill>
              <a:latin typeface="Alte Haas Grotesk" panose="02000503000000020004" pitchFamily="2" charset="0"/>
            </a:endParaRPr>
          </a:p>
          <a:p>
            <a:endParaRPr lang="en-US" dirty="0"/>
          </a:p>
          <a:p>
            <a:r>
              <a:rPr lang="en-US" dirty="0"/>
              <a:t>But I’m not worried… because this is something the DDD community is kind of expert in: searching the best possible names for thing ;-)</a:t>
            </a:r>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68</a:t>
            </a:fld>
            <a:endParaRPr lang="en-US"/>
          </a:p>
        </p:txBody>
      </p:sp>
    </p:spTree>
    <p:extLst>
      <p:ext uri="{BB962C8B-B14F-4D97-AF65-F5344CB8AC3E}">
        <p14:creationId xmlns:p14="http://schemas.microsoft.com/office/powerpoint/2010/main" val="41519396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it’s time for you to thank you for your patience.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probably the time to have some conversations…with those that are still here and want to ask questions or to discuss.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Kenny, are there questions?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Meanwhile, we will push a list of resource related to our session.</a:t>
            </a:r>
            <a:endParaRPr lang="en-US" dirty="0"/>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69</a:t>
            </a:fld>
            <a:endParaRPr lang="en-US"/>
          </a:p>
        </p:txBody>
      </p:sp>
    </p:spTree>
    <p:extLst>
      <p:ext uri="{BB962C8B-B14F-4D97-AF65-F5344CB8AC3E}">
        <p14:creationId xmlns:p14="http://schemas.microsoft.com/office/powerpoint/2010/main" val="1888417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Thomas - This external Auditorium seating API is not aware of which seats are free and which seats are already reserved.</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Thomas - Our API in yellow must ask another backend: what are the available seats for this show?</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7</a:t>
            </a:fld>
            <a:endParaRPr lang="en-US"/>
          </a:p>
        </p:txBody>
      </p:sp>
    </p:spTree>
    <p:extLst>
      <p:ext uri="{BB962C8B-B14F-4D97-AF65-F5344CB8AC3E}">
        <p14:creationId xmlns:p14="http://schemas.microsoft.com/office/powerpoint/2010/main" val="310720735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70</a:t>
            </a:fld>
            <a:endParaRPr lang="en-US"/>
          </a:p>
        </p:txBody>
      </p:sp>
    </p:spTree>
    <p:extLst>
      <p:ext uri="{BB962C8B-B14F-4D97-AF65-F5344CB8AC3E}">
        <p14:creationId xmlns:p14="http://schemas.microsoft.com/office/powerpoint/2010/main" val="44278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You’re right. Hence this second call to another back-end: the “Seat availability API.”</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dirty="0"/>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8</a:t>
            </a:fld>
            <a:endParaRPr lang="en-US"/>
          </a:p>
        </p:txBody>
      </p:sp>
    </p:spTree>
    <p:extLst>
      <p:ext uri="{BB962C8B-B14F-4D97-AF65-F5344CB8AC3E}">
        <p14:creationId xmlns:p14="http://schemas.microsoft.com/office/powerpoint/2010/main" val="3962954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Bruno – Now that we have both:</a:t>
            </a:r>
          </a:p>
          <a:p>
            <a:pPr marL="171450" indent="-171450">
              <a:buFontTx/>
              <a:buChar char="-"/>
            </a:pPr>
            <a:r>
              <a:rPr lang="en-US" dirty="0"/>
              <a:t>The auditorium Layout and</a:t>
            </a:r>
          </a:p>
          <a:p>
            <a:pPr marL="171450" indent="-171450">
              <a:buFontTx/>
              <a:buChar char="-"/>
            </a:pPr>
            <a:r>
              <a:rPr lang="en-US" dirty="0"/>
              <a:t>For every seat- whether or not they are available (i.e. not reserved or reserved)</a:t>
            </a:r>
          </a:p>
          <a:p>
            <a:pPr marL="0" indent="0">
              <a:buFontTx/>
              <a:buNone/>
            </a:pPr>
            <a:endParaRPr lang="en-US" dirty="0"/>
          </a:p>
          <a:p>
            <a:pPr marL="0" indent="0">
              <a:buFontTx/>
              <a:buNone/>
            </a:pPr>
            <a:r>
              <a:rPr lang="en-US" dirty="0"/>
              <a:t>Our API in yellow can do its job.</a:t>
            </a:r>
          </a:p>
          <a:p>
            <a:pPr marL="0" indent="0">
              <a:buFontTx/>
              <a:buNone/>
            </a:pPr>
            <a:endParaRPr lang="en-US" dirty="0"/>
          </a:p>
          <a:p>
            <a:pPr marL="0" indent="0">
              <a:buFontTx/>
              <a:buNone/>
            </a:pPr>
            <a:endParaRPr lang="en-US" dirty="0"/>
          </a:p>
          <a:p>
            <a:pPr marL="0" indent="0">
              <a:buFontTx/>
              <a:buNone/>
            </a:pPr>
            <a:r>
              <a:rPr lang="en-US" dirty="0"/>
              <a:t>Thomas - Which is… to find the best possible seats for this customer request.</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9</a:t>
            </a:fld>
            <a:endParaRPr lang="en-US"/>
          </a:p>
        </p:txBody>
      </p:sp>
    </p:spTree>
    <p:extLst>
      <p:ext uri="{BB962C8B-B14F-4D97-AF65-F5344CB8AC3E}">
        <p14:creationId xmlns:p14="http://schemas.microsoft.com/office/powerpoint/2010/main" val="79530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0AB805-48B4-49E1-9C35-C0AA2FDFFE5A}"/>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a:p>
        </p:txBody>
      </p:sp>
      <p:sp>
        <p:nvSpPr>
          <p:cNvPr id="3" name="Sous-titre 2">
            <a:extLst>
              <a:ext uri="{FF2B5EF4-FFF2-40B4-BE49-F238E27FC236}">
                <a16:creationId xmlns:a16="http://schemas.microsoft.com/office/drawing/2014/main" id="{0A97F26D-D6B9-4369-B497-D082C9F126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a:p>
        </p:txBody>
      </p:sp>
      <p:sp>
        <p:nvSpPr>
          <p:cNvPr id="4" name="Espace réservé de la date 3">
            <a:extLst>
              <a:ext uri="{FF2B5EF4-FFF2-40B4-BE49-F238E27FC236}">
                <a16:creationId xmlns:a16="http://schemas.microsoft.com/office/drawing/2014/main" id="{01164F68-D80D-4BEE-853F-FE4BEE6AC686}"/>
              </a:ext>
            </a:extLst>
          </p:cNvPr>
          <p:cNvSpPr>
            <a:spLocks noGrp="1"/>
          </p:cNvSpPr>
          <p:nvPr>
            <p:ph type="dt" sz="half" idx="10"/>
          </p:nvPr>
        </p:nvSpPr>
        <p:spPr/>
        <p:txBody>
          <a:bodyPr/>
          <a:lstStyle/>
          <a:p>
            <a:fld id="{B9AE8509-AB65-4DEE-862D-459040768103}" type="datetimeFigureOut">
              <a:rPr lang="en-US" smtClean="0"/>
              <a:t>2/1/2021</a:t>
            </a:fld>
            <a:endParaRPr lang="en-US"/>
          </a:p>
        </p:txBody>
      </p:sp>
      <p:sp>
        <p:nvSpPr>
          <p:cNvPr id="5" name="Espace réservé du pied de page 4">
            <a:extLst>
              <a:ext uri="{FF2B5EF4-FFF2-40B4-BE49-F238E27FC236}">
                <a16:creationId xmlns:a16="http://schemas.microsoft.com/office/drawing/2014/main" id="{862239E3-3CD7-4E25-ADC5-A668CBF92596}"/>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15A811D0-4BB7-4476-AD1E-B2984E3ECA9C}"/>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3468176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F72EC9-D866-49B4-A370-B22B5CC4E4B0}"/>
              </a:ext>
            </a:extLst>
          </p:cNvPr>
          <p:cNvSpPr>
            <a:spLocks noGrp="1"/>
          </p:cNvSpPr>
          <p:nvPr>
            <p:ph type="title"/>
          </p:nvPr>
        </p:nvSpPr>
        <p:spPr/>
        <p:txBody>
          <a:bodyPr/>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A794180D-8A45-4F53-BFE1-0C8FAA6A4CDE}"/>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2B645462-C729-42B7-ABDD-77A384079E20}"/>
              </a:ext>
            </a:extLst>
          </p:cNvPr>
          <p:cNvSpPr>
            <a:spLocks noGrp="1"/>
          </p:cNvSpPr>
          <p:nvPr>
            <p:ph type="dt" sz="half" idx="10"/>
          </p:nvPr>
        </p:nvSpPr>
        <p:spPr/>
        <p:txBody>
          <a:bodyPr/>
          <a:lstStyle/>
          <a:p>
            <a:fld id="{B9AE8509-AB65-4DEE-862D-459040768103}" type="datetimeFigureOut">
              <a:rPr lang="en-US" smtClean="0"/>
              <a:t>2/1/2021</a:t>
            </a:fld>
            <a:endParaRPr lang="en-US"/>
          </a:p>
        </p:txBody>
      </p:sp>
      <p:sp>
        <p:nvSpPr>
          <p:cNvPr id="5" name="Espace réservé du pied de page 4">
            <a:extLst>
              <a:ext uri="{FF2B5EF4-FFF2-40B4-BE49-F238E27FC236}">
                <a16:creationId xmlns:a16="http://schemas.microsoft.com/office/drawing/2014/main" id="{E530BD4B-1526-4C4F-9C97-14CE1800FC4E}"/>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FA36E2C2-BC8C-484C-8619-7A7F3D0B772C}"/>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2299863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2B38604F-681D-41AF-ABFA-89364C66FFA0}"/>
              </a:ext>
            </a:extLst>
          </p:cNvPr>
          <p:cNvSpPr>
            <a:spLocks noGrp="1"/>
          </p:cNvSpPr>
          <p:nvPr>
            <p:ph type="title" orient="vert"/>
          </p:nvPr>
        </p:nvSpPr>
        <p:spPr>
          <a:xfrm>
            <a:off x="8724900" y="365125"/>
            <a:ext cx="2628900" cy="5811838"/>
          </a:xfrm>
        </p:spPr>
        <p:txBody>
          <a:bodyPr vert="eaVert"/>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D666D6CA-FCB7-4159-9435-7CF7A7E9F62B}"/>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26ED278C-1B81-4287-8CBC-3005F4F5AD8B}"/>
              </a:ext>
            </a:extLst>
          </p:cNvPr>
          <p:cNvSpPr>
            <a:spLocks noGrp="1"/>
          </p:cNvSpPr>
          <p:nvPr>
            <p:ph type="dt" sz="half" idx="10"/>
          </p:nvPr>
        </p:nvSpPr>
        <p:spPr/>
        <p:txBody>
          <a:bodyPr/>
          <a:lstStyle/>
          <a:p>
            <a:fld id="{B9AE8509-AB65-4DEE-862D-459040768103}" type="datetimeFigureOut">
              <a:rPr lang="en-US" smtClean="0"/>
              <a:t>2/1/2021</a:t>
            </a:fld>
            <a:endParaRPr lang="en-US"/>
          </a:p>
        </p:txBody>
      </p:sp>
      <p:sp>
        <p:nvSpPr>
          <p:cNvPr id="5" name="Espace réservé du pied de page 4">
            <a:extLst>
              <a:ext uri="{FF2B5EF4-FFF2-40B4-BE49-F238E27FC236}">
                <a16:creationId xmlns:a16="http://schemas.microsoft.com/office/drawing/2014/main" id="{9B66E405-7DC9-4FAD-893E-31811536D5F1}"/>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BE436F0D-E2E3-44DE-8F47-C66ACE8C825D}"/>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32737813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294E49-D724-427F-8DC4-EC812434061C}"/>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a:p>
        </p:txBody>
      </p:sp>
      <p:sp>
        <p:nvSpPr>
          <p:cNvPr id="3" name="Sous-titre 2">
            <a:extLst>
              <a:ext uri="{FF2B5EF4-FFF2-40B4-BE49-F238E27FC236}">
                <a16:creationId xmlns:a16="http://schemas.microsoft.com/office/drawing/2014/main" id="{D71C95A4-3DCF-40EF-A235-4FF42B236E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a:p>
        </p:txBody>
      </p:sp>
      <p:sp>
        <p:nvSpPr>
          <p:cNvPr id="4" name="Espace réservé de la date 3">
            <a:extLst>
              <a:ext uri="{FF2B5EF4-FFF2-40B4-BE49-F238E27FC236}">
                <a16:creationId xmlns:a16="http://schemas.microsoft.com/office/drawing/2014/main" id="{84FCC2B3-9441-45F7-A55D-561E9E0A37C2}"/>
              </a:ext>
            </a:extLst>
          </p:cNvPr>
          <p:cNvSpPr>
            <a:spLocks noGrp="1"/>
          </p:cNvSpPr>
          <p:nvPr>
            <p:ph type="dt" sz="half" idx="10"/>
          </p:nvPr>
        </p:nvSpPr>
        <p:spPr/>
        <p:txBody>
          <a:bodyPr/>
          <a:lstStyle/>
          <a:p>
            <a:fld id="{FF19CE45-3D13-46B7-8D59-C4D0C24B7188}" type="datetimeFigureOut">
              <a:rPr lang="en-US" smtClean="0"/>
              <a:t>2/1/2021</a:t>
            </a:fld>
            <a:endParaRPr lang="en-US"/>
          </a:p>
        </p:txBody>
      </p:sp>
      <p:sp>
        <p:nvSpPr>
          <p:cNvPr id="5" name="Espace réservé du pied de page 4">
            <a:extLst>
              <a:ext uri="{FF2B5EF4-FFF2-40B4-BE49-F238E27FC236}">
                <a16:creationId xmlns:a16="http://schemas.microsoft.com/office/drawing/2014/main" id="{03F88718-F8B4-4B69-AF4A-6DA05B3CC979}"/>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DC5DD82C-7391-4A12-B813-FAF45D25E8F2}"/>
              </a:ext>
            </a:extLst>
          </p:cNvPr>
          <p:cNvSpPr>
            <a:spLocks noGrp="1"/>
          </p:cNvSpPr>
          <p:nvPr>
            <p:ph type="sldNum" sz="quarter" idx="12"/>
          </p:nvPr>
        </p:nvSpPr>
        <p:spPr/>
        <p:txBody>
          <a:bodyPr/>
          <a:lstStyle/>
          <a:p>
            <a:fld id="{90102664-E14C-4A0B-B141-4BA3D2CB5527}" type="slidenum">
              <a:rPr lang="en-US" smtClean="0"/>
              <a:t>‹#›</a:t>
            </a:fld>
            <a:endParaRPr lang="en-US"/>
          </a:p>
        </p:txBody>
      </p:sp>
    </p:spTree>
    <p:extLst>
      <p:ext uri="{BB962C8B-B14F-4D97-AF65-F5344CB8AC3E}">
        <p14:creationId xmlns:p14="http://schemas.microsoft.com/office/powerpoint/2010/main" val="949554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C10FA5-44DE-48FD-AE1F-D24D948C0159}"/>
              </a:ext>
            </a:extLst>
          </p:cNvPr>
          <p:cNvSpPr>
            <a:spLocks noGrp="1"/>
          </p:cNvSpPr>
          <p:nvPr>
            <p:ph type="title"/>
          </p:nvPr>
        </p:nvSpPr>
        <p:spPr/>
        <p:txBody>
          <a:bodyPr/>
          <a:lstStyle/>
          <a:p>
            <a:r>
              <a:rPr lang="fr-FR"/>
              <a:t>Modifiez le style du titre</a:t>
            </a:r>
            <a:endParaRPr lang="en-US"/>
          </a:p>
        </p:txBody>
      </p:sp>
      <p:sp>
        <p:nvSpPr>
          <p:cNvPr id="3" name="Espace réservé du contenu 2">
            <a:extLst>
              <a:ext uri="{FF2B5EF4-FFF2-40B4-BE49-F238E27FC236}">
                <a16:creationId xmlns:a16="http://schemas.microsoft.com/office/drawing/2014/main" id="{66D31353-2928-4A36-B647-A3D94B24908A}"/>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609A8BAF-1D2C-4D02-9451-868F27D1E95D}"/>
              </a:ext>
            </a:extLst>
          </p:cNvPr>
          <p:cNvSpPr>
            <a:spLocks noGrp="1"/>
          </p:cNvSpPr>
          <p:nvPr>
            <p:ph type="dt" sz="half" idx="10"/>
          </p:nvPr>
        </p:nvSpPr>
        <p:spPr/>
        <p:txBody>
          <a:bodyPr/>
          <a:lstStyle/>
          <a:p>
            <a:fld id="{FF19CE45-3D13-46B7-8D59-C4D0C24B7188}" type="datetimeFigureOut">
              <a:rPr lang="en-US" smtClean="0"/>
              <a:t>2/1/2021</a:t>
            </a:fld>
            <a:endParaRPr lang="en-US"/>
          </a:p>
        </p:txBody>
      </p:sp>
      <p:sp>
        <p:nvSpPr>
          <p:cNvPr id="5" name="Espace réservé du pied de page 4">
            <a:extLst>
              <a:ext uri="{FF2B5EF4-FFF2-40B4-BE49-F238E27FC236}">
                <a16:creationId xmlns:a16="http://schemas.microsoft.com/office/drawing/2014/main" id="{05BF5964-AFCD-4009-91C2-F4B4D8BF84C0}"/>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9BA78616-C2EA-4A89-A64C-8996C7742D71}"/>
              </a:ext>
            </a:extLst>
          </p:cNvPr>
          <p:cNvSpPr>
            <a:spLocks noGrp="1"/>
          </p:cNvSpPr>
          <p:nvPr>
            <p:ph type="sldNum" sz="quarter" idx="12"/>
          </p:nvPr>
        </p:nvSpPr>
        <p:spPr/>
        <p:txBody>
          <a:bodyPr/>
          <a:lstStyle/>
          <a:p>
            <a:fld id="{90102664-E14C-4A0B-B141-4BA3D2CB5527}" type="slidenum">
              <a:rPr lang="en-US" smtClean="0"/>
              <a:t>‹#›</a:t>
            </a:fld>
            <a:endParaRPr lang="en-US"/>
          </a:p>
        </p:txBody>
      </p:sp>
    </p:spTree>
    <p:extLst>
      <p:ext uri="{BB962C8B-B14F-4D97-AF65-F5344CB8AC3E}">
        <p14:creationId xmlns:p14="http://schemas.microsoft.com/office/powerpoint/2010/main" val="13224590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F57039-377B-468E-BCBB-7EF0FB6A97D1}"/>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a:p>
        </p:txBody>
      </p:sp>
      <p:sp>
        <p:nvSpPr>
          <p:cNvPr id="3" name="Espace réservé du texte 2">
            <a:extLst>
              <a:ext uri="{FF2B5EF4-FFF2-40B4-BE49-F238E27FC236}">
                <a16:creationId xmlns:a16="http://schemas.microsoft.com/office/drawing/2014/main" id="{929196FA-ECC9-4B76-8A2F-297DE4BDBC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600225E2-0A76-4453-BA59-9C07EDBCFECF}"/>
              </a:ext>
            </a:extLst>
          </p:cNvPr>
          <p:cNvSpPr>
            <a:spLocks noGrp="1"/>
          </p:cNvSpPr>
          <p:nvPr>
            <p:ph type="dt" sz="half" idx="10"/>
          </p:nvPr>
        </p:nvSpPr>
        <p:spPr/>
        <p:txBody>
          <a:bodyPr/>
          <a:lstStyle/>
          <a:p>
            <a:fld id="{FF19CE45-3D13-46B7-8D59-C4D0C24B7188}" type="datetimeFigureOut">
              <a:rPr lang="en-US" smtClean="0"/>
              <a:t>2/1/2021</a:t>
            </a:fld>
            <a:endParaRPr lang="en-US"/>
          </a:p>
        </p:txBody>
      </p:sp>
      <p:sp>
        <p:nvSpPr>
          <p:cNvPr id="5" name="Espace réservé du pied de page 4">
            <a:extLst>
              <a:ext uri="{FF2B5EF4-FFF2-40B4-BE49-F238E27FC236}">
                <a16:creationId xmlns:a16="http://schemas.microsoft.com/office/drawing/2014/main" id="{13104F34-DB71-4A1D-B306-8AEDFE4AC896}"/>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35F57AC3-24C1-45C2-ADC1-2537A8213F70}"/>
              </a:ext>
            </a:extLst>
          </p:cNvPr>
          <p:cNvSpPr>
            <a:spLocks noGrp="1"/>
          </p:cNvSpPr>
          <p:nvPr>
            <p:ph type="sldNum" sz="quarter" idx="12"/>
          </p:nvPr>
        </p:nvSpPr>
        <p:spPr/>
        <p:txBody>
          <a:bodyPr/>
          <a:lstStyle/>
          <a:p>
            <a:fld id="{90102664-E14C-4A0B-B141-4BA3D2CB5527}" type="slidenum">
              <a:rPr lang="en-US" smtClean="0"/>
              <a:t>‹#›</a:t>
            </a:fld>
            <a:endParaRPr lang="en-US"/>
          </a:p>
        </p:txBody>
      </p:sp>
    </p:spTree>
    <p:extLst>
      <p:ext uri="{BB962C8B-B14F-4D97-AF65-F5344CB8AC3E}">
        <p14:creationId xmlns:p14="http://schemas.microsoft.com/office/powerpoint/2010/main" val="14785047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5D0889-07C5-4748-91A1-A0244C74AB1C}"/>
              </a:ext>
            </a:extLst>
          </p:cNvPr>
          <p:cNvSpPr>
            <a:spLocks noGrp="1"/>
          </p:cNvSpPr>
          <p:nvPr>
            <p:ph type="title"/>
          </p:nvPr>
        </p:nvSpPr>
        <p:spPr/>
        <p:txBody>
          <a:bodyPr/>
          <a:lstStyle/>
          <a:p>
            <a:r>
              <a:rPr lang="fr-FR"/>
              <a:t>Modifiez le style du titre</a:t>
            </a:r>
            <a:endParaRPr lang="en-US"/>
          </a:p>
        </p:txBody>
      </p:sp>
      <p:sp>
        <p:nvSpPr>
          <p:cNvPr id="3" name="Espace réservé du contenu 2">
            <a:extLst>
              <a:ext uri="{FF2B5EF4-FFF2-40B4-BE49-F238E27FC236}">
                <a16:creationId xmlns:a16="http://schemas.microsoft.com/office/drawing/2014/main" id="{B3BE2FE7-0CF0-4438-938A-CA3CA5B3178A}"/>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a:extLst>
              <a:ext uri="{FF2B5EF4-FFF2-40B4-BE49-F238E27FC236}">
                <a16:creationId xmlns:a16="http://schemas.microsoft.com/office/drawing/2014/main" id="{B818BDF5-743F-410A-BEB2-962327BA4C77}"/>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e la date 4">
            <a:extLst>
              <a:ext uri="{FF2B5EF4-FFF2-40B4-BE49-F238E27FC236}">
                <a16:creationId xmlns:a16="http://schemas.microsoft.com/office/drawing/2014/main" id="{B6DD3849-0D28-4DD5-8BBE-E049AFCCB97A}"/>
              </a:ext>
            </a:extLst>
          </p:cNvPr>
          <p:cNvSpPr>
            <a:spLocks noGrp="1"/>
          </p:cNvSpPr>
          <p:nvPr>
            <p:ph type="dt" sz="half" idx="10"/>
          </p:nvPr>
        </p:nvSpPr>
        <p:spPr/>
        <p:txBody>
          <a:bodyPr/>
          <a:lstStyle/>
          <a:p>
            <a:fld id="{FF19CE45-3D13-46B7-8D59-C4D0C24B7188}" type="datetimeFigureOut">
              <a:rPr lang="en-US" smtClean="0"/>
              <a:t>2/1/2021</a:t>
            </a:fld>
            <a:endParaRPr lang="en-US"/>
          </a:p>
        </p:txBody>
      </p:sp>
      <p:sp>
        <p:nvSpPr>
          <p:cNvPr id="6" name="Espace réservé du pied de page 5">
            <a:extLst>
              <a:ext uri="{FF2B5EF4-FFF2-40B4-BE49-F238E27FC236}">
                <a16:creationId xmlns:a16="http://schemas.microsoft.com/office/drawing/2014/main" id="{EFA98E2B-EC13-4F56-BF29-6BDD64E03AA0}"/>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12EFE0C8-9E72-4FAD-8925-FE7E166ACC50}"/>
              </a:ext>
            </a:extLst>
          </p:cNvPr>
          <p:cNvSpPr>
            <a:spLocks noGrp="1"/>
          </p:cNvSpPr>
          <p:nvPr>
            <p:ph type="sldNum" sz="quarter" idx="12"/>
          </p:nvPr>
        </p:nvSpPr>
        <p:spPr/>
        <p:txBody>
          <a:bodyPr/>
          <a:lstStyle/>
          <a:p>
            <a:fld id="{90102664-E14C-4A0B-B141-4BA3D2CB5527}" type="slidenum">
              <a:rPr lang="en-US" smtClean="0"/>
              <a:t>‹#›</a:t>
            </a:fld>
            <a:endParaRPr lang="en-US"/>
          </a:p>
        </p:txBody>
      </p:sp>
    </p:spTree>
    <p:extLst>
      <p:ext uri="{BB962C8B-B14F-4D97-AF65-F5344CB8AC3E}">
        <p14:creationId xmlns:p14="http://schemas.microsoft.com/office/powerpoint/2010/main" val="1768074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781E34-54AA-423B-9754-414A1A36CECC}"/>
              </a:ext>
            </a:extLst>
          </p:cNvPr>
          <p:cNvSpPr>
            <a:spLocks noGrp="1"/>
          </p:cNvSpPr>
          <p:nvPr>
            <p:ph type="title"/>
          </p:nvPr>
        </p:nvSpPr>
        <p:spPr>
          <a:xfrm>
            <a:off x="839788" y="365125"/>
            <a:ext cx="10515600" cy="1325563"/>
          </a:xfrm>
        </p:spPr>
        <p:txBody>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9DDBBF8D-AD4B-4B00-978C-A4BED9BBAB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08172F17-C63B-436C-BC7F-1AD90EE419BE}"/>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a:extLst>
              <a:ext uri="{FF2B5EF4-FFF2-40B4-BE49-F238E27FC236}">
                <a16:creationId xmlns:a16="http://schemas.microsoft.com/office/drawing/2014/main" id="{57847955-B986-4FE5-B834-2E35D2E21B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A2CF57E6-E1AB-4648-A65D-3A1441CF3DD4}"/>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Espace réservé de la date 6">
            <a:extLst>
              <a:ext uri="{FF2B5EF4-FFF2-40B4-BE49-F238E27FC236}">
                <a16:creationId xmlns:a16="http://schemas.microsoft.com/office/drawing/2014/main" id="{1FB5E495-494C-4EC8-BE9C-E329ED2A89B5}"/>
              </a:ext>
            </a:extLst>
          </p:cNvPr>
          <p:cNvSpPr>
            <a:spLocks noGrp="1"/>
          </p:cNvSpPr>
          <p:nvPr>
            <p:ph type="dt" sz="half" idx="10"/>
          </p:nvPr>
        </p:nvSpPr>
        <p:spPr/>
        <p:txBody>
          <a:bodyPr/>
          <a:lstStyle/>
          <a:p>
            <a:fld id="{FF19CE45-3D13-46B7-8D59-C4D0C24B7188}" type="datetimeFigureOut">
              <a:rPr lang="en-US" smtClean="0"/>
              <a:t>2/1/2021</a:t>
            </a:fld>
            <a:endParaRPr lang="en-US"/>
          </a:p>
        </p:txBody>
      </p:sp>
      <p:sp>
        <p:nvSpPr>
          <p:cNvPr id="8" name="Espace réservé du pied de page 7">
            <a:extLst>
              <a:ext uri="{FF2B5EF4-FFF2-40B4-BE49-F238E27FC236}">
                <a16:creationId xmlns:a16="http://schemas.microsoft.com/office/drawing/2014/main" id="{DBE96F76-8ABF-44A8-A415-F6B6BD388ECE}"/>
              </a:ext>
            </a:extLst>
          </p:cNvPr>
          <p:cNvSpPr>
            <a:spLocks noGrp="1"/>
          </p:cNvSpPr>
          <p:nvPr>
            <p:ph type="ftr" sz="quarter" idx="11"/>
          </p:nvPr>
        </p:nvSpPr>
        <p:spPr/>
        <p:txBody>
          <a:bodyPr/>
          <a:lstStyle/>
          <a:p>
            <a:endParaRPr lang="en-US"/>
          </a:p>
        </p:txBody>
      </p:sp>
      <p:sp>
        <p:nvSpPr>
          <p:cNvPr id="9" name="Espace réservé du numéro de diapositive 8">
            <a:extLst>
              <a:ext uri="{FF2B5EF4-FFF2-40B4-BE49-F238E27FC236}">
                <a16:creationId xmlns:a16="http://schemas.microsoft.com/office/drawing/2014/main" id="{F439EE98-FE23-41AD-9CD7-4F00FE524BDA}"/>
              </a:ext>
            </a:extLst>
          </p:cNvPr>
          <p:cNvSpPr>
            <a:spLocks noGrp="1"/>
          </p:cNvSpPr>
          <p:nvPr>
            <p:ph type="sldNum" sz="quarter" idx="12"/>
          </p:nvPr>
        </p:nvSpPr>
        <p:spPr/>
        <p:txBody>
          <a:bodyPr/>
          <a:lstStyle/>
          <a:p>
            <a:fld id="{90102664-E14C-4A0B-B141-4BA3D2CB5527}" type="slidenum">
              <a:rPr lang="en-US" smtClean="0"/>
              <a:t>‹#›</a:t>
            </a:fld>
            <a:endParaRPr lang="en-US"/>
          </a:p>
        </p:txBody>
      </p:sp>
    </p:spTree>
    <p:extLst>
      <p:ext uri="{BB962C8B-B14F-4D97-AF65-F5344CB8AC3E}">
        <p14:creationId xmlns:p14="http://schemas.microsoft.com/office/powerpoint/2010/main" val="34773007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F52F4B-778A-4EAE-B900-A68DDEECC829}"/>
              </a:ext>
            </a:extLst>
          </p:cNvPr>
          <p:cNvSpPr>
            <a:spLocks noGrp="1"/>
          </p:cNvSpPr>
          <p:nvPr>
            <p:ph type="title"/>
          </p:nvPr>
        </p:nvSpPr>
        <p:spPr/>
        <p:txBody>
          <a:bodyPr/>
          <a:lstStyle/>
          <a:p>
            <a:r>
              <a:rPr lang="fr-FR"/>
              <a:t>Modifiez le style du titre</a:t>
            </a:r>
            <a:endParaRPr lang="en-US"/>
          </a:p>
        </p:txBody>
      </p:sp>
      <p:sp>
        <p:nvSpPr>
          <p:cNvPr id="3" name="Espace réservé de la date 2">
            <a:extLst>
              <a:ext uri="{FF2B5EF4-FFF2-40B4-BE49-F238E27FC236}">
                <a16:creationId xmlns:a16="http://schemas.microsoft.com/office/drawing/2014/main" id="{0FDE6BBF-58D2-4237-BC82-56B7D25EB82F}"/>
              </a:ext>
            </a:extLst>
          </p:cNvPr>
          <p:cNvSpPr>
            <a:spLocks noGrp="1"/>
          </p:cNvSpPr>
          <p:nvPr>
            <p:ph type="dt" sz="half" idx="10"/>
          </p:nvPr>
        </p:nvSpPr>
        <p:spPr/>
        <p:txBody>
          <a:bodyPr/>
          <a:lstStyle/>
          <a:p>
            <a:fld id="{FF19CE45-3D13-46B7-8D59-C4D0C24B7188}" type="datetimeFigureOut">
              <a:rPr lang="en-US" smtClean="0"/>
              <a:t>2/1/2021</a:t>
            </a:fld>
            <a:endParaRPr lang="en-US"/>
          </a:p>
        </p:txBody>
      </p:sp>
      <p:sp>
        <p:nvSpPr>
          <p:cNvPr id="4" name="Espace réservé du pied de page 3">
            <a:extLst>
              <a:ext uri="{FF2B5EF4-FFF2-40B4-BE49-F238E27FC236}">
                <a16:creationId xmlns:a16="http://schemas.microsoft.com/office/drawing/2014/main" id="{B59C7CC2-785F-427E-A1B7-509341FA62CA}"/>
              </a:ext>
            </a:extLst>
          </p:cNvPr>
          <p:cNvSpPr>
            <a:spLocks noGrp="1"/>
          </p:cNvSpPr>
          <p:nvPr>
            <p:ph type="ftr" sz="quarter" idx="11"/>
          </p:nvPr>
        </p:nvSpPr>
        <p:spPr/>
        <p:txBody>
          <a:bodyPr/>
          <a:lstStyle/>
          <a:p>
            <a:endParaRPr lang="en-US"/>
          </a:p>
        </p:txBody>
      </p:sp>
      <p:sp>
        <p:nvSpPr>
          <p:cNvPr id="5" name="Espace réservé du numéro de diapositive 4">
            <a:extLst>
              <a:ext uri="{FF2B5EF4-FFF2-40B4-BE49-F238E27FC236}">
                <a16:creationId xmlns:a16="http://schemas.microsoft.com/office/drawing/2014/main" id="{92EB3635-7420-4D90-AC35-B25131801FA5}"/>
              </a:ext>
            </a:extLst>
          </p:cNvPr>
          <p:cNvSpPr>
            <a:spLocks noGrp="1"/>
          </p:cNvSpPr>
          <p:nvPr>
            <p:ph type="sldNum" sz="quarter" idx="12"/>
          </p:nvPr>
        </p:nvSpPr>
        <p:spPr/>
        <p:txBody>
          <a:bodyPr/>
          <a:lstStyle/>
          <a:p>
            <a:fld id="{90102664-E14C-4A0B-B141-4BA3D2CB5527}" type="slidenum">
              <a:rPr lang="en-US" smtClean="0"/>
              <a:t>‹#›</a:t>
            </a:fld>
            <a:endParaRPr lang="en-US"/>
          </a:p>
        </p:txBody>
      </p:sp>
    </p:spTree>
    <p:extLst>
      <p:ext uri="{BB962C8B-B14F-4D97-AF65-F5344CB8AC3E}">
        <p14:creationId xmlns:p14="http://schemas.microsoft.com/office/powerpoint/2010/main" val="6250652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A4691919-493C-4D10-BC13-6B44FA208500}"/>
              </a:ext>
            </a:extLst>
          </p:cNvPr>
          <p:cNvSpPr>
            <a:spLocks noGrp="1"/>
          </p:cNvSpPr>
          <p:nvPr>
            <p:ph type="dt" sz="half" idx="10"/>
          </p:nvPr>
        </p:nvSpPr>
        <p:spPr/>
        <p:txBody>
          <a:bodyPr/>
          <a:lstStyle/>
          <a:p>
            <a:fld id="{FF19CE45-3D13-46B7-8D59-C4D0C24B7188}" type="datetimeFigureOut">
              <a:rPr lang="en-US" smtClean="0"/>
              <a:t>2/1/2021</a:t>
            </a:fld>
            <a:endParaRPr lang="en-US"/>
          </a:p>
        </p:txBody>
      </p:sp>
      <p:sp>
        <p:nvSpPr>
          <p:cNvPr id="3" name="Espace réservé du pied de page 2">
            <a:extLst>
              <a:ext uri="{FF2B5EF4-FFF2-40B4-BE49-F238E27FC236}">
                <a16:creationId xmlns:a16="http://schemas.microsoft.com/office/drawing/2014/main" id="{FEBDE032-B67D-4BE4-B3E7-1A5F347D5BF2}"/>
              </a:ext>
            </a:extLst>
          </p:cNvPr>
          <p:cNvSpPr>
            <a:spLocks noGrp="1"/>
          </p:cNvSpPr>
          <p:nvPr>
            <p:ph type="ftr" sz="quarter" idx="11"/>
          </p:nvPr>
        </p:nvSpPr>
        <p:spPr/>
        <p:txBody>
          <a:bodyPr/>
          <a:lstStyle/>
          <a:p>
            <a:endParaRPr lang="en-US"/>
          </a:p>
        </p:txBody>
      </p:sp>
      <p:sp>
        <p:nvSpPr>
          <p:cNvPr id="4" name="Espace réservé du numéro de diapositive 3">
            <a:extLst>
              <a:ext uri="{FF2B5EF4-FFF2-40B4-BE49-F238E27FC236}">
                <a16:creationId xmlns:a16="http://schemas.microsoft.com/office/drawing/2014/main" id="{745A735F-4A00-467B-9393-DC04E4C19024}"/>
              </a:ext>
            </a:extLst>
          </p:cNvPr>
          <p:cNvSpPr>
            <a:spLocks noGrp="1"/>
          </p:cNvSpPr>
          <p:nvPr>
            <p:ph type="sldNum" sz="quarter" idx="12"/>
          </p:nvPr>
        </p:nvSpPr>
        <p:spPr/>
        <p:txBody>
          <a:bodyPr/>
          <a:lstStyle/>
          <a:p>
            <a:fld id="{90102664-E14C-4A0B-B141-4BA3D2CB5527}" type="slidenum">
              <a:rPr lang="en-US" smtClean="0"/>
              <a:t>‹#›</a:t>
            </a:fld>
            <a:endParaRPr lang="en-US"/>
          </a:p>
        </p:txBody>
      </p:sp>
    </p:spTree>
    <p:extLst>
      <p:ext uri="{BB962C8B-B14F-4D97-AF65-F5344CB8AC3E}">
        <p14:creationId xmlns:p14="http://schemas.microsoft.com/office/powerpoint/2010/main" val="21427652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0EA074-A4EB-4D19-A348-7BB9146EC67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du contenu 2">
            <a:extLst>
              <a:ext uri="{FF2B5EF4-FFF2-40B4-BE49-F238E27FC236}">
                <a16:creationId xmlns:a16="http://schemas.microsoft.com/office/drawing/2014/main" id="{81796646-04AD-4B17-A0BB-EED371F43A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texte 3">
            <a:extLst>
              <a:ext uri="{FF2B5EF4-FFF2-40B4-BE49-F238E27FC236}">
                <a16:creationId xmlns:a16="http://schemas.microsoft.com/office/drawing/2014/main" id="{55BAA94C-B6D4-45CC-9A91-53B0D33529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550F5E34-3500-423E-96AD-734BD9C38FD5}"/>
              </a:ext>
            </a:extLst>
          </p:cNvPr>
          <p:cNvSpPr>
            <a:spLocks noGrp="1"/>
          </p:cNvSpPr>
          <p:nvPr>
            <p:ph type="dt" sz="half" idx="10"/>
          </p:nvPr>
        </p:nvSpPr>
        <p:spPr/>
        <p:txBody>
          <a:bodyPr/>
          <a:lstStyle/>
          <a:p>
            <a:fld id="{FF19CE45-3D13-46B7-8D59-C4D0C24B7188}" type="datetimeFigureOut">
              <a:rPr lang="en-US" smtClean="0"/>
              <a:t>2/1/2021</a:t>
            </a:fld>
            <a:endParaRPr lang="en-US"/>
          </a:p>
        </p:txBody>
      </p:sp>
      <p:sp>
        <p:nvSpPr>
          <p:cNvPr id="6" name="Espace réservé du pied de page 5">
            <a:extLst>
              <a:ext uri="{FF2B5EF4-FFF2-40B4-BE49-F238E27FC236}">
                <a16:creationId xmlns:a16="http://schemas.microsoft.com/office/drawing/2014/main" id="{8DD4A4DD-9D0F-43C8-8284-C1C367690A97}"/>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F7E6D794-3E8A-422A-8C68-82D812DD0F88}"/>
              </a:ext>
            </a:extLst>
          </p:cNvPr>
          <p:cNvSpPr>
            <a:spLocks noGrp="1"/>
          </p:cNvSpPr>
          <p:nvPr>
            <p:ph type="sldNum" sz="quarter" idx="12"/>
          </p:nvPr>
        </p:nvSpPr>
        <p:spPr/>
        <p:txBody>
          <a:bodyPr/>
          <a:lstStyle/>
          <a:p>
            <a:fld id="{90102664-E14C-4A0B-B141-4BA3D2CB5527}" type="slidenum">
              <a:rPr lang="en-US" smtClean="0"/>
              <a:t>‹#›</a:t>
            </a:fld>
            <a:endParaRPr lang="en-US"/>
          </a:p>
        </p:txBody>
      </p:sp>
    </p:spTree>
    <p:extLst>
      <p:ext uri="{BB962C8B-B14F-4D97-AF65-F5344CB8AC3E}">
        <p14:creationId xmlns:p14="http://schemas.microsoft.com/office/powerpoint/2010/main" val="1023273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8BC077-2343-4725-A86F-F52FA8005B7A}"/>
              </a:ext>
            </a:extLst>
          </p:cNvPr>
          <p:cNvSpPr>
            <a:spLocks noGrp="1"/>
          </p:cNvSpPr>
          <p:nvPr>
            <p:ph type="title"/>
          </p:nvPr>
        </p:nvSpPr>
        <p:spPr/>
        <p:txBody>
          <a:bodyPr/>
          <a:lstStyle/>
          <a:p>
            <a:r>
              <a:rPr lang="fr-FR" dirty="0"/>
              <a:t>Modifiez le style du titre</a:t>
            </a:r>
            <a:endParaRPr lang="en-US" dirty="0"/>
          </a:p>
        </p:txBody>
      </p:sp>
      <p:sp>
        <p:nvSpPr>
          <p:cNvPr id="3" name="Espace réservé du contenu 2">
            <a:extLst>
              <a:ext uri="{FF2B5EF4-FFF2-40B4-BE49-F238E27FC236}">
                <a16:creationId xmlns:a16="http://schemas.microsoft.com/office/drawing/2014/main" id="{2F48DF29-E0A5-4271-9D7C-D1818D416678}"/>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9EBBFAD3-1E59-4D89-8E3C-55FDCBCA1583}"/>
              </a:ext>
            </a:extLst>
          </p:cNvPr>
          <p:cNvSpPr>
            <a:spLocks noGrp="1"/>
          </p:cNvSpPr>
          <p:nvPr>
            <p:ph type="dt" sz="half" idx="10"/>
          </p:nvPr>
        </p:nvSpPr>
        <p:spPr/>
        <p:txBody>
          <a:bodyPr/>
          <a:lstStyle/>
          <a:p>
            <a:fld id="{B9AE8509-AB65-4DEE-862D-459040768103}" type="datetimeFigureOut">
              <a:rPr lang="en-US" smtClean="0"/>
              <a:t>2/1/2021</a:t>
            </a:fld>
            <a:endParaRPr lang="en-US"/>
          </a:p>
        </p:txBody>
      </p:sp>
      <p:sp>
        <p:nvSpPr>
          <p:cNvPr id="5" name="Espace réservé du pied de page 4">
            <a:extLst>
              <a:ext uri="{FF2B5EF4-FFF2-40B4-BE49-F238E27FC236}">
                <a16:creationId xmlns:a16="http://schemas.microsoft.com/office/drawing/2014/main" id="{71E65B03-E127-4F94-AC96-E1FA027AF41F}"/>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467AAC00-4E71-4AF8-BDEC-84A6CD2A731F}"/>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41780965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F537D4-04C1-4F46-8678-216FDD47C98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pour une image  2">
            <a:extLst>
              <a:ext uri="{FF2B5EF4-FFF2-40B4-BE49-F238E27FC236}">
                <a16:creationId xmlns:a16="http://schemas.microsoft.com/office/drawing/2014/main" id="{6AE03C58-B8F8-45D8-B444-08AAC9CC63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a:extLst>
              <a:ext uri="{FF2B5EF4-FFF2-40B4-BE49-F238E27FC236}">
                <a16:creationId xmlns:a16="http://schemas.microsoft.com/office/drawing/2014/main" id="{0A1BF967-2161-499E-A345-51F9308051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6D2B5BF-BDA6-4F5A-9C9B-5284790FCB06}"/>
              </a:ext>
            </a:extLst>
          </p:cNvPr>
          <p:cNvSpPr>
            <a:spLocks noGrp="1"/>
          </p:cNvSpPr>
          <p:nvPr>
            <p:ph type="dt" sz="half" idx="10"/>
          </p:nvPr>
        </p:nvSpPr>
        <p:spPr/>
        <p:txBody>
          <a:bodyPr/>
          <a:lstStyle/>
          <a:p>
            <a:fld id="{FF19CE45-3D13-46B7-8D59-C4D0C24B7188}" type="datetimeFigureOut">
              <a:rPr lang="en-US" smtClean="0"/>
              <a:t>2/1/2021</a:t>
            </a:fld>
            <a:endParaRPr lang="en-US"/>
          </a:p>
        </p:txBody>
      </p:sp>
      <p:sp>
        <p:nvSpPr>
          <p:cNvPr id="6" name="Espace réservé du pied de page 5">
            <a:extLst>
              <a:ext uri="{FF2B5EF4-FFF2-40B4-BE49-F238E27FC236}">
                <a16:creationId xmlns:a16="http://schemas.microsoft.com/office/drawing/2014/main" id="{EFC70AC0-925D-41AA-AA79-BC0E73CD0228}"/>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2C0F3EFA-8959-4391-82B1-3ECA25CB3982}"/>
              </a:ext>
            </a:extLst>
          </p:cNvPr>
          <p:cNvSpPr>
            <a:spLocks noGrp="1"/>
          </p:cNvSpPr>
          <p:nvPr>
            <p:ph type="sldNum" sz="quarter" idx="12"/>
          </p:nvPr>
        </p:nvSpPr>
        <p:spPr/>
        <p:txBody>
          <a:bodyPr/>
          <a:lstStyle/>
          <a:p>
            <a:fld id="{90102664-E14C-4A0B-B141-4BA3D2CB5527}" type="slidenum">
              <a:rPr lang="en-US" smtClean="0"/>
              <a:t>‹#›</a:t>
            </a:fld>
            <a:endParaRPr lang="en-US"/>
          </a:p>
        </p:txBody>
      </p:sp>
    </p:spTree>
    <p:extLst>
      <p:ext uri="{BB962C8B-B14F-4D97-AF65-F5344CB8AC3E}">
        <p14:creationId xmlns:p14="http://schemas.microsoft.com/office/powerpoint/2010/main" val="22158054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C07954-A38C-4B7D-9DBB-6A113F2E8E12}"/>
              </a:ext>
            </a:extLst>
          </p:cNvPr>
          <p:cNvSpPr>
            <a:spLocks noGrp="1"/>
          </p:cNvSpPr>
          <p:nvPr>
            <p:ph type="title"/>
          </p:nvPr>
        </p:nvSpPr>
        <p:spPr/>
        <p:txBody>
          <a:bodyPr/>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55579116-E147-4F3F-8973-F4A6D34EDFD6}"/>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C8EE2A1A-B1AA-485A-97AB-AE3297EA8FFB}"/>
              </a:ext>
            </a:extLst>
          </p:cNvPr>
          <p:cNvSpPr>
            <a:spLocks noGrp="1"/>
          </p:cNvSpPr>
          <p:nvPr>
            <p:ph type="dt" sz="half" idx="10"/>
          </p:nvPr>
        </p:nvSpPr>
        <p:spPr/>
        <p:txBody>
          <a:bodyPr/>
          <a:lstStyle/>
          <a:p>
            <a:fld id="{FF19CE45-3D13-46B7-8D59-C4D0C24B7188}" type="datetimeFigureOut">
              <a:rPr lang="en-US" smtClean="0"/>
              <a:t>2/1/2021</a:t>
            </a:fld>
            <a:endParaRPr lang="en-US"/>
          </a:p>
        </p:txBody>
      </p:sp>
      <p:sp>
        <p:nvSpPr>
          <p:cNvPr id="5" name="Espace réservé du pied de page 4">
            <a:extLst>
              <a:ext uri="{FF2B5EF4-FFF2-40B4-BE49-F238E27FC236}">
                <a16:creationId xmlns:a16="http://schemas.microsoft.com/office/drawing/2014/main" id="{43A7D11F-1715-4947-89ED-7F4CCD9AD7C9}"/>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C42C021E-E4A0-4890-83C5-1EF313ED8491}"/>
              </a:ext>
            </a:extLst>
          </p:cNvPr>
          <p:cNvSpPr>
            <a:spLocks noGrp="1"/>
          </p:cNvSpPr>
          <p:nvPr>
            <p:ph type="sldNum" sz="quarter" idx="12"/>
          </p:nvPr>
        </p:nvSpPr>
        <p:spPr/>
        <p:txBody>
          <a:bodyPr/>
          <a:lstStyle/>
          <a:p>
            <a:fld id="{90102664-E14C-4A0B-B141-4BA3D2CB5527}" type="slidenum">
              <a:rPr lang="en-US" smtClean="0"/>
              <a:t>‹#›</a:t>
            </a:fld>
            <a:endParaRPr lang="en-US"/>
          </a:p>
        </p:txBody>
      </p:sp>
    </p:spTree>
    <p:extLst>
      <p:ext uri="{BB962C8B-B14F-4D97-AF65-F5344CB8AC3E}">
        <p14:creationId xmlns:p14="http://schemas.microsoft.com/office/powerpoint/2010/main" val="40990321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D1FF99F-6AA8-4CCC-BE3C-9E04624EEAA9}"/>
              </a:ext>
            </a:extLst>
          </p:cNvPr>
          <p:cNvSpPr>
            <a:spLocks noGrp="1"/>
          </p:cNvSpPr>
          <p:nvPr>
            <p:ph type="title" orient="vert"/>
          </p:nvPr>
        </p:nvSpPr>
        <p:spPr>
          <a:xfrm>
            <a:off x="8724900" y="365125"/>
            <a:ext cx="2628900" cy="5811838"/>
          </a:xfrm>
        </p:spPr>
        <p:txBody>
          <a:bodyPr vert="eaVert"/>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ED99C874-FC5B-45A2-83A8-E6B0B8284CAD}"/>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6F21B4D6-D549-4131-ABB8-6E0BEB884FE0}"/>
              </a:ext>
            </a:extLst>
          </p:cNvPr>
          <p:cNvSpPr>
            <a:spLocks noGrp="1"/>
          </p:cNvSpPr>
          <p:nvPr>
            <p:ph type="dt" sz="half" idx="10"/>
          </p:nvPr>
        </p:nvSpPr>
        <p:spPr/>
        <p:txBody>
          <a:bodyPr/>
          <a:lstStyle/>
          <a:p>
            <a:fld id="{FF19CE45-3D13-46B7-8D59-C4D0C24B7188}" type="datetimeFigureOut">
              <a:rPr lang="en-US" smtClean="0"/>
              <a:t>2/1/2021</a:t>
            </a:fld>
            <a:endParaRPr lang="en-US"/>
          </a:p>
        </p:txBody>
      </p:sp>
      <p:sp>
        <p:nvSpPr>
          <p:cNvPr id="5" name="Espace réservé du pied de page 4">
            <a:extLst>
              <a:ext uri="{FF2B5EF4-FFF2-40B4-BE49-F238E27FC236}">
                <a16:creationId xmlns:a16="http://schemas.microsoft.com/office/drawing/2014/main" id="{812055DA-1266-458A-8D68-7D2E8AC464A2}"/>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1F99A017-76DA-4DA3-9F8F-A3EF438130CF}"/>
              </a:ext>
            </a:extLst>
          </p:cNvPr>
          <p:cNvSpPr>
            <a:spLocks noGrp="1"/>
          </p:cNvSpPr>
          <p:nvPr>
            <p:ph type="sldNum" sz="quarter" idx="12"/>
          </p:nvPr>
        </p:nvSpPr>
        <p:spPr/>
        <p:txBody>
          <a:bodyPr/>
          <a:lstStyle/>
          <a:p>
            <a:fld id="{90102664-E14C-4A0B-B141-4BA3D2CB5527}" type="slidenum">
              <a:rPr lang="en-US" smtClean="0"/>
              <a:t>‹#›</a:t>
            </a:fld>
            <a:endParaRPr lang="en-US"/>
          </a:p>
        </p:txBody>
      </p:sp>
    </p:spTree>
    <p:extLst>
      <p:ext uri="{BB962C8B-B14F-4D97-AF65-F5344CB8AC3E}">
        <p14:creationId xmlns:p14="http://schemas.microsoft.com/office/powerpoint/2010/main" val="29256560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3D30CB-3E73-41F6-A9C3-35225F4E78C1}"/>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a:p>
        </p:txBody>
      </p:sp>
      <p:sp>
        <p:nvSpPr>
          <p:cNvPr id="3" name="Espace réservé du texte 2">
            <a:extLst>
              <a:ext uri="{FF2B5EF4-FFF2-40B4-BE49-F238E27FC236}">
                <a16:creationId xmlns:a16="http://schemas.microsoft.com/office/drawing/2014/main" id="{EF628BAA-2D4C-4550-9B84-22C0039954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466F0E53-1AEF-4D23-856C-24C22FDD854C}"/>
              </a:ext>
            </a:extLst>
          </p:cNvPr>
          <p:cNvSpPr>
            <a:spLocks noGrp="1"/>
          </p:cNvSpPr>
          <p:nvPr>
            <p:ph type="dt" sz="half" idx="10"/>
          </p:nvPr>
        </p:nvSpPr>
        <p:spPr/>
        <p:txBody>
          <a:bodyPr/>
          <a:lstStyle/>
          <a:p>
            <a:fld id="{B9AE8509-AB65-4DEE-862D-459040768103}" type="datetimeFigureOut">
              <a:rPr lang="en-US" smtClean="0"/>
              <a:t>2/1/2021</a:t>
            </a:fld>
            <a:endParaRPr lang="en-US"/>
          </a:p>
        </p:txBody>
      </p:sp>
      <p:sp>
        <p:nvSpPr>
          <p:cNvPr id="5" name="Espace réservé du pied de page 4">
            <a:extLst>
              <a:ext uri="{FF2B5EF4-FFF2-40B4-BE49-F238E27FC236}">
                <a16:creationId xmlns:a16="http://schemas.microsoft.com/office/drawing/2014/main" id="{3104EF3B-01E7-4364-BC75-DD899143B8C1}"/>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BA4365EA-01AA-41E8-A4FB-93426F3EEE01}"/>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2026609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6CA82F-CA43-4592-9559-453EFCC73439}"/>
              </a:ext>
            </a:extLst>
          </p:cNvPr>
          <p:cNvSpPr>
            <a:spLocks noGrp="1"/>
          </p:cNvSpPr>
          <p:nvPr>
            <p:ph type="title"/>
          </p:nvPr>
        </p:nvSpPr>
        <p:spPr/>
        <p:txBody>
          <a:bodyPr/>
          <a:lstStyle/>
          <a:p>
            <a:r>
              <a:rPr lang="fr-FR"/>
              <a:t>Modifiez le style du titre</a:t>
            </a:r>
            <a:endParaRPr lang="en-US"/>
          </a:p>
        </p:txBody>
      </p:sp>
      <p:sp>
        <p:nvSpPr>
          <p:cNvPr id="3" name="Espace réservé du contenu 2">
            <a:extLst>
              <a:ext uri="{FF2B5EF4-FFF2-40B4-BE49-F238E27FC236}">
                <a16:creationId xmlns:a16="http://schemas.microsoft.com/office/drawing/2014/main" id="{1F2848FA-F976-46FB-97EF-85DFF584C5FD}"/>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a:extLst>
              <a:ext uri="{FF2B5EF4-FFF2-40B4-BE49-F238E27FC236}">
                <a16:creationId xmlns:a16="http://schemas.microsoft.com/office/drawing/2014/main" id="{36146546-C07E-44A9-9B3A-1404F76727D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e la date 4">
            <a:extLst>
              <a:ext uri="{FF2B5EF4-FFF2-40B4-BE49-F238E27FC236}">
                <a16:creationId xmlns:a16="http://schemas.microsoft.com/office/drawing/2014/main" id="{D2FF2EB3-D42B-45C2-852F-72CDD372CA99}"/>
              </a:ext>
            </a:extLst>
          </p:cNvPr>
          <p:cNvSpPr>
            <a:spLocks noGrp="1"/>
          </p:cNvSpPr>
          <p:nvPr>
            <p:ph type="dt" sz="half" idx="10"/>
          </p:nvPr>
        </p:nvSpPr>
        <p:spPr/>
        <p:txBody>
          <a:bodyPr/>
          <a:lstStyle/>
          <a:p>
            <a:fld id="{B9AE8509-AB65-4DEE-862D-459040768103}" type="datetimeFigureOut">
              <a:rPr lang="en-US" smtClean="0"/>
              <a:t>2/1/2021</a:t>
            </a:fld>
            <a:endParaRPr lang="en-US"/>
          </a:p>
        </p:txBody>
      </p:sp>
      <p:sp>
        <p:nvSpPr>
          <p:cNvPr id="6" name="Espace réservé du pied de page 5">
            <a:extLst>
              <a:ext uri="{FF2B5EF4-FFF2-40B4-BE49-F238E27FC236}">
                <a16:creationId xmlns:a16="http://schemas.microsoft.com/office/drawing/2014/main" id="{8326B4CA-A64A-4485-B345-BFB2D348ED59}"/>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EF005FB8-ABD7-460B-AE55-054245BFC34E}"/>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2102597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6654F7-66EE-4AC9-82B4-349F23C87A66}"/>
              </a:ext>
            </a:extLst>
          </p:cNvPr>
          <p:cNvSpPr>
            <a:spLocks noGrp="1"/>
          </p:cNvSpPr>
          <p:nvPr>
            <p:ph type="title"/>
          </p:nvPr>
        </p:nvSpPr>
        <p:spPr>
          <a:xfrm>
            <a:off x="839788" y="365125"/>
            <a:ext cx="10515600" cy="1325563"/>
          </a:xfrm>
        </p:spPr>
        <p:txBody>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DD1E61E9-D5F9-475C-8E93-D5F9A862C3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C4017DA-E807-4A58-8940-B9F61B626064}"/>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a:extLst>
              <a:ext uri="{FF2B5EF4-FFF2-40B4-BE49-F238E27FC236}">
                <a16:creationId xmlns:a16="http://schemas.microsoft.com/office/drawing/2014/main" id="{71278238-7972-4EBD-A5AA-A242B6A00C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E96C9DA7-9B6A-4ADD-A130-C9527460A268}"/>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Espace réservé de la date 6">
            <a:extLst>
              <a:ext uri="{FF2B5EF4-FFF2-40B4-BE49-F238E27FC236}">
                <a16:creationId xmlns:a16="http://schemas.microsoft.com/office/drawing/2014/main" id="{AB3BC5BE-C4CF-40DC-B53F-FD2BA8FA0293}"/>
              </a:ext>
            </a:extLst>
          </p:cNvPr>
          <p:cNvSpPr>
            <a:spLocks noGrp="1"/>
          </p:cNvSpPr>
          <p:nvPr>
            <p:ph type="dt" sz="half" idx="10"/>
          </p:nvPr>
        </p:nvSpPr>
        <p:spPr/>
        <p:txBody>
          <a:bodyPr/>
          <a:lstStyle/>
          <a:p>
            <a:fld id="{B9AE8509-AB65-4DEE-862D-459040768103}" type="datetimeFigureOut">
              <a:rPr lang="en-US" smtClean="0"/>
              <a:t>2/1/2021</a:t>
            </a:fld>
            <a:endParaRPr lang="en-US"/>
          </a:p>
        </p:txBody>
      </p:sp>
      <p:sp>
        <p:nvSpPr>
          <p:cNvPr id="8" name="Espace réservé du pied de page 7">
            <a:extLst>
              <a:ext uri="{FF2B5EF4-FFF2-40B4-BE49-F238E27FC236}">
                <a16:creationId xmlns:a16="http://schemas.microsoft.com/office/drawing/2014/main" id="{62795418-6A93-42D5-B1B3-C31360F32783}"/>
              </a:ext>
            </a:extLst>
          </p:cNvPr>
          <p:cNvSpPr>
            <a:spLocks noGrp="1"/>
          </p:cNvSpPr>
          <p:nvPr>
            <p:ph type="ftr" sz="quarter" idx="11"/>
          </p:nvPr>
        </p:nvSpPr>
        <p:spPr/>
        <p:txBody>
          <a:bodyPr/>
          <a:lstStyle/>
          <a:p>
            <a:endParaRPr lang="en-US"/>
          </a:p>
        </p:txBody>
      </p:sp>
      <p:sp>
        <p:nvSpPr>
          <p:cNvPr id="9" name="Espace réservé du numéro de diapositive 8">
            <a:extLst>
              <a:ext uri="{FF2B5EF4-FFF2-40B4-BE49-F238E27FC236}">
                <a16:creationId xmlns:a16="http://schemas.microsoft.com/office/drawing/2014/main" id="{38048046-AAF2-42BB-AD34-6ED89C386A80}"/>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1654956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2DC733-FB90-4519-A22E-DE63D80A1C2F}"/>
              </a:ext>
            </a:extLst>
          </p:cNvPr>
          <p:cNvSpPr>
            <a:spLocks noGrp="1"/>
          </p:cNvSpPr>
          <p:nvPr>
            <p:ph type="title"/>
          </p:nvPr>
        </p:nvSpPr>
        <p:spPr/>
        <p:txBody>
          <a:bodyPr/>
          <a:lstStyle/>
          <a:p>
            <a:r>
              <a:rPr lang="fr-FR"/>
              <a:t>Modifiez le style du titre</a:t>
            </a:r>
            <a:endParaRPr lang="en-US"/>
          </a:p>
        </p:txBody>
      </p:sp>
      <p:sp>
        <p:nvSpPr>
          <p:cNvPr id="3" name="Espace réservé de la date 2">
            <a:extLst>
              <a:ext uri="{FF2B5EF4-FFF2-40B4-BE49-F238E27FC236}">
                <a16:creationId xmlns:a16="http://schemas.microsoft.com/office/drawing/2014/main" id="{16CC176B-767A-45FF-8191-1904F75751C8}"/>
              </a:ext>
            </a:extLst>
          </p:cNvPr>
          <p:cNvSpPr>
            <a:spLocks noGrp="1"/>
          </p:cNvSpPr>
          <p:nvPr>
            <p:ph type="dt" sz="half" idx="10"/>
          </p:nvPr>
        </p:nvSpPr>
        <p:spPr/>
        <p:txBody>
          <a:bodyPr/>
          <a:lstStyle/>
          <a:p>
            <a:fld id="{B9AE8509-AB65-4DEE-862D-459040768103}" type="datetimeFigureOut">
              <a:rPr lang="en-US" smtClean="0"/>
              <a:t>2/1/2021</a:t>
            </a:fld>
            <a:endParaRPr lang="en-US"/>
          </a:p>
        </p:txBody>
      </p:sp>
      <p:sp>
        <p:nvSpPr>
          <p:cNvPr id="4" name="Espace réservé du pied de page 3">
            <a:extLst>
              <a:ext uri="{FF2B5EF4-FFF2-40B4-BE49-F238E27FC236}">
                <a16:creationId xmlns:a16="http://schemas.microsoft.com/office/drawing/2014/main" id="{F7E543EC-A2BA-467B-A4E8-32C8350A3CDD}"/>
              </a:ext>
            </a:extLst>
          </p:cNvPr>
          <p:cNvSpPr>
            <a:spLocks noGrp="1"/>
          </p:cNvSpPr>
          <p:nvPr>
            <p:ph type="ftr" sz="quarter" idx="11"/>
          </p:nvPr>
        </p:nvSpPr>
        <p:spPr/>
        <p:txBody>
          <a:bodyPr/>
          <a:lstStyle/>
          <a:p>
            <a:endParaRPr lang="en-US"/>
          </a:p>
        </p:txBody>
      </p:sp>
      <p:sp>
        <p:nvSpPr>
          <p:cNvPr id="5" name="Espace réservé du numéro de diapositive 4">
            <a:extLst>
              <a:ext uri="{FF2B5EF4-FFF2-40B4-BE49-F238E27FC236}">
                <a16:creationId xmlns:a16="http://schemas.microsoft.com/office/drawing/2014/main" id="{F35A7EAC-A6E4-4AA8-8AD0-5968A0B63934}"/>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2517549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541A04A-7BF4-4BE2-BFC7-8B219A65F9E9}"/>
              </a:ext>
            </a:extLst>
          </p:cNvPr>
          <p:cNvSpPr>
            <a:spLocks noGrp="1"/>
          </p:cNvSpPr>
          <p:nvPr>
            <p:ph type="dt" sz="half" idx="10"/>
          </p:nvPr>
        </p:nvSpPr>
        <p:spPr/>
        <p:txBody>
          <a:bodyPr/>
          <a:lstStyle/>
          <a:p>
            <a:fld id="{B9AE8509-AB65-4DEE-862D-459040768103}" type="datetimeFigureOut">
              <a:rPr lang="en-US" smtClean="0"/>
              <a:t>2/1/2021</a:t>
            </a:fld>
            <a:endParaRPr lang="en-US"/>
          </a:p>
        </p:txBody>
      </p:sp>
      <p:sp>
        <p:nvSpPr>
          <p:cNvPr id="3" name="Espace réservé du pied de page 2">
            <a:extLst>
              <a:ext uri="{FF2B5EF4-FFF2-40B4-BE49-F238E27FC236}">
                <a16:creationId xmlns:a16="http://schemas.microsoft.com/office/drawing/2014/main" id="{1D0200DD-E061-4550-A3E3-F84A18CBCE19}"/>
              </a:ext>
            </a:extLst>
          </p:cNvPr>
          <p:cNvSpPr>
            <a:spLocks noGrp="1"/>
          </p:cNvSpPr>
          <p:nvPr>
            <p:ph type="ftr" sz="quarter" idx="11"/>
          </p:nvPr>
        </p:nvSpPr>
        <p:spPr/>
        <p:txBody>
          <a:bodyPr/>
          <a:lstStyle/>
          <a:p>
            <a:endParaRPr lang="en-US"/>
          </a:p>
        </p:txBody>
      </p:sp>
      <p:sp>
        <p:nvSpPr>
          <p:cNvPr id="4" name="Espace réservé du numéro de diapositive 3">
            <a:extLst>
              <a:ext uri="{FF2B5EF4-FFF2-40B4-BE49-F238E27FC236}">
                <a16:creationId xmlns:a16="http://schemas.microsoft.com/office/drawing/2014/main" id="{9A5590E0-770A-4372-B945-001A2ADCDFC1}"/>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48175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B6736D-3755-41DB-9641-BAC3BE8DCE0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du contenu 2">
            <a:extLst>
              <a:ext uri="{FF2B5EF4-FFF2-40B4-BE49-F238E27FC236}">
                <a16:creationId xmlns:a16="http://schemas.microsoft.com/office/drawing/2014/main" id="{141713FC-3019-4127-8144-C49E821D83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texte 3">
            <a:extLst>
              <a:ext uri="{FF2B5EF4-FFF2-40B4-BE49-F238E27FC236}">
                <a16:creationId xmlns:a16="http://schemas.microsoft.com/office/drawing/2014/main" id="{3E8B0E56-B433-4606-95F7-7C4476C09E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9D512294-47A8-47B3-BFC4-244F731E4943}"/>
              </a:ext>
            </a:extLst>
          </p:cNvPr>
          <p:cNvSpPr>
            <a:spLocks noGrp="1"/>
          </p:cNvSpPr>
          <p:nvPr>
            <p:ph type="dt" sz="half" idx="10"/>
          </p:nvPr>
        </p:nvSpPr>
        <p:spPr/>
        <p:txBody>
          <a:bodyPr/>
          <a:lstStyle/>
          <a:p>
            <a:fld id="{B9AE8509-AB65-4DEE-862D-459040768103}" type="datetimeFigureOut">
              <a:rPr lang="en-US" smtClean="0"/>
              <a:t>2/1/2021</a:t>
            </a:fld>
            <a:endParaRPr lang="en-US"/>
          </a:p>
        </p:txBody>
      </p:sp>
      <p:sp>
        <p:nvSpPr>
          <p:cNvPr id="6" name="Espace réservé du pied de page 5">
            <a:extLst>
              <a:ext uri="{FF2B5EF4-FFF2-40B4-BE49-F238E27FC236}">
                <a16:creationId xmlns:a16="http://schemas.microsoft.com/office/drawing/2014/main" id="{7135A847-5F2F-42C3-A759-9BFA4529478F}"/>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F0545474-7D78-4245-86E1-42D1ADA3F5C4}"/>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3276089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FBADE3-7803-41F5-9F2D-3105D114DDA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pour une image  2">
            <a:extLst>
              <a:ext uri="{FF2B5EF4-FFF2-40B4-BE49-F238E27FC236}">
                <a16:creationId xmlns:a16="http://schemas.microsoft.com/office/drawing/2014/main" id="{38D5AEDC-2EB4-4CBF-B28D-A982A78D38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a:extLst>
              <a:ext uri="{FF2B5EF4-FFF2-40B4-BE49-F238E27FC236}">
                <a16:creationId xmlns:a16="http://schemas.microsoft.com/office/drawing/2014/main" id="{AD0B7842-8F64-4059-BC8C-5A28DB4815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B771732-6C0D-4726-869D-43C7661EF47D}"/>
              </a:ext>
            </a:extLst>
          </p:cNvPr>
          <p:cNvSpPr>
            <a:spLocks noGrp="1"/>
          </p:cNvSpPr>
          <p:nvPr>
            <p:ph type="dt" sz="half" idx="10"/>
          </p:nvPr>
        </p:nvSpPr>
        <p:spPr/>
        <p:txBody>
          <a:bodyPr/>
          <a:lstStyle/>
          <a:p>
            <a:fld id="{B9AE8509-AB65-4DEE-862D-459040768103}" type="datetimeFigureOut">
              <a:rPr lang="en-US" smtClean="0"/>
              <a:t>2/1/2021</a:t>
            </a:fld>
            <a:endParaRPr lang="en-US"/>
          </a:p>
        </p:txBody>
      </p:sp>
      <p:sp>
        <p:nvSpPr>
          <p:cNvPr id="6" name="Espace réservé du pied de page 5">
            <a:extLst>
              <a:ext uri="{FF2B5EF4-FFF2-40B4-BE49-F238E27FC236}">
                <a16:creationId xmlns:a16="http://schemas.microsoft.com/office/drawing/2014/main" id="{50487297-2389-420B-A808-8DF52A622476}"/>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013E73B4-1E6E-45E0-A9FF-E97EC714EFD6}"/>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1317415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2286963F-8012-496B-878E-CA349EC0DE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2822B30B-401E-4204-A7AF-D7F3F00325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3B43AA98-C03D-48EA-B056-6047F6B321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AE8509-AB65-4DEE-862D-459040768103}" type="datetimeFigureOut">
              <a:rPr lang="en-US" smtClean="0"/>
              <a:t>2/1/2021</a:t>
            </a:fld>
            <a:endParaRPr lang="en-US"/>
          </a:p>
        </p:txBody>
      </p:sp>
      <p:sp>
        <p:nvSpPr>
          <p:cNvPr id="5" name="Espace réservé du pied de page 4">
            <a:extLst>
              <a:ext uri="{FF2B5EF4-FFF2-40B4-BE49-F238E27FC236}">
                <a16:creationId xmlns:a16="http://schemas.microsoft.com/office/drawing/2014/main" id="{E9C89F5A-F267-41B5-89F0-C5BCD2DED2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ce réservé du numéro de diapositive 5">
            <a:extLst>
              <a:ext uri="{FF2B5EF4-FFF2-40B4-BE49-F238E27FC236}">
                <a16:creationId xmlns:a16="http://schemas.microsoft.com/office/drawing/2014/main" id="{8514D137-D621-4E30-B64A-9FC70CF155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663828-B613-4AE1-A93C-5E3519F46157}" type="slidenum">
              <a:rPr lang="en-US" smtClean="0"/>
              <a:t>‹#›</a:t>
            </a:fld>
            <a:endParaRPr lang="en-US"/>
          </a:p>
        </p:txBody>
      </p:sp>
    </p:spTree>
    <p:extLst>
      <p:ext uri="{BB962C8B-B14F-4D97-AF65-F5344CB8AC3E}">
        <p14:creationId xmlns:p14="http://schemas.microsoft.com/office/powerpoint/2010/main" val="34430732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C1F9624-4C3A-4340-9B01-2281C455E0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F3ABE6C4-83D3-42F3-B408-7D0D0940CC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D6B71B5A-908A-459E-8971-A01C2CDD90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19CE45-3D13-46B7-8D59-C4D0C24B7188}" type="datetimeFigureOut">
              <a:rPr lang="en-US" smtClean="0"/>
              <a:t>2/1/2021</a:t>
            </a:fld>
            <a:endParaRPr lang="en-US"/>
          </a:p>
        </p:txBody>
      </p:sp>
      <p:sp>
        <p:nvSpPr>
          <p:cNvPr id="5" name="Espace réservé du pied de page 4">
            <a:extLst>
              <a:ext uri="{FF2B5EF4-FFF2-40B4-BE49-F238E27FC236}">
                <a16:creationId xmlns:a16="http://schemas.microsoft.com/office/drawing/2014/main" id="{0D397138-0B01-430F-B255-1934E4B06A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ce réservé du numéro de diapositive 5">
            <a:extLst>
              <a:ext uri="{FF2B5EF4-FFF2-40B4-BE49-F238E27FC236}">
                <a16:creationId xmlns:a16="http://schemas.microsoft.com/office/drawing/2014/main" id="{08E9B4D3-D479-4B7A-820B-52BCDF8D5C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102664-E14C-4A0B-B141-4BA3D2CB5527}" type="slidenum">
              <a:rPr lang="en-US" smtClean="0"/>
              <a:t>‹#›</a:t>
            </a:fld>
            <a:endParaRPr lang="en-US"/>
          </a:p>
        </p:txBody>
      </p:sp>
      <p:pic>
        <p:nvPicPr>
          <p:cNvPr id="7" name="Image 6">
            <a:extLst>
              <a:ext uri="{FF2B5EF4-FFF2-40B4-BE49-F238E27FC236}">
                <a16:creationId xmlns:a16="http://schemas.microsoft.com/office/drawing/2014/main" id="{73552BCD-48AC-4A97-93A9-D31080648BCC}"/>
              </a:ext>
            </a:extLst>
          </p:cNvPr>
          <p:cNvPicPr>
            <a:picLocks noChangeAspect="1"/>
          </p:cNvPicPr>
          <p:nvPr userDrawn="1"/>
        </p:nvPicPr>
        <p:blipFill>
          <a:blip r:embed="rId13"/>
          <a:stretch>
            <a:fillRect/>
          </a:stretch>
        </p:blipFill>
        <p:spPr>
          <a:xfrm>
            <a:off x="0" y="0"/>
            <a:ext cx="12192000" cy="994316"/>
          </a:xfrm>
          <a:prstGeom prst="rect">
            <a:avLst/>
          </a:prstGeom>
        </p:spPr>
      </p:pic>
    </p:spTree>
    <p:extLst>
      <p:ext uri="{BB962C8B-B14F-4D97-AF65-F5344CB8AC3E}">
        <p14:creationId xmlns:p14="http://schemas.microsoft.com/office/powerpoint/2010/main" val="26217484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souffleurs.org/lieux-culturels/la-colline-theatre-national-2/"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hyperlink" Target="https://blog.ploeh.dk/2018/03/26/the-maybe-functor/" TargetMode="External"/><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7" name="Straight Connector 6"/>
          <p:cNvCxnSpPr>
            <a:cxnSpLocks/>
          </p:cNvCxnSpPr>
          <p:nvPr/>
        </p:nvCxnSpPr>
        <p:spPr>
          <a:xfrm>
            <a:off x="6096000" y="-235877"/>
            <a:ext cx="0" cy="617439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35924" y="-236019"/>
            <a:ext cx="11862487" cy="1615827"/>
          </a:xfrm>
          <a:prstGeom prst="rect">
            <a:avLst/>
          </a:prstGeom>
          <a:solidFill>
            <a:schemeClr val="tx1"/>
          </a:solidFill>
        </p:spPr>
        <p:txBody>
          <a:bodyPr wrap="square" rtlCol="0">
            <a:spAutoFit/>
          </a:bodyPr>
          <a:lstStyle/>
          <a:p>
            <a:pPr algn="ctr"/>
            <a:endParaRPr lang="en-GB" sz="4400" b="1" cap="all" dirty="0">
              <a:solidFill>
                <a:schemeClr val="bg1"/>
              </a:solidFill>
              <a:latin typeface="Alte Haas Grotesk" charset="0"/>
              <a:ea typeface="Alte Haas Grotesk" charset="0"/>
              <a:cs typeface="Alte Haas Grotesk" charset="0"/>
            </a:endParaRPr>
          </a:p>
          <a:p>
            <a:pPr algn="ctr"/>
            <a:r>
              <a:rPr lang="en-GB" sz="4400" b="1" cap="all" dirty="0">
                <a:solidFill>
                  <a:schemeClr val="bg1"/>
                </a:solidFill>
                <a:latin typeface="Alte Haas Grotesk" charset="0"/>
                <a:ea typeface="Alte Haas Grotesk" charset="0"/>
                <a:cs typeface="Alte Haas Grotesk" charset="0"/>
              </a:rPr>
              <a:t>Beyond Hexagonal architecture</a:t>
            </a:r>
            <a:br>
              <a:rPr lang="en-GB" sz="4400" b="1" cap="all" dirty="0">
                <a:solidFill>
                  <a:schemeClr val="bg1"/>
                </a:solidFill>
                <a:latin typeface="Alte Haas Grotesk" charset="0"/>
                <a:ea typeface="Alte Haas Grotesk" charset="0"/>
                <a:cs typeface="Alte Haas Grotesk" charset="0"/>
              </a:rPr>
            </a:br>
            <a:endParaRPr lang="en-GB" sz="1100" b="1" cap="all" dirty="0">
              <a:solidFill>
                <a:schemeClr val="bg1"/>
              </a:solidFill>
              <a:latin typeface="Alte Haas Grotesk" charset="0"/>
              <a:ea typeface="Alte Haas Grotesk" charset="0"/>
              <a:cs typeface="Alte Haas Grotesk" charset="0"/>
            </a:endParaRPr>
          </a:p>
        </p:txBody>
      </p:sp>
      <p:grpSp>
        <p:nvGrpSpPr>
          <p:cNvPr id="21" name="Group 20">
            <a:extLst>
              <a:ext uri="{FF2B5EF4-FFF2-40B4-BE49-F238E27FC236}">
                <a16:creationId xmlns:a16="http://schemas.microsoft.com/office/drawing/2014/main" id="{6FB6CA95-5D19-496B-86B7-1904C5FFA10B}"/>
              </a:ext>
            </a:extLst>
          </p:cNvPr>
          <p:cNvGrpSpPr/>
          <p:nvPr/>
        </p:nvGrpSpPr>
        <p:grpSpPr>
          <a:xfrm>
            <a:off x="957449" y="6125089"/>
            <a:ext cx="10559951" cy="676737"/>
            <a:chOff x="910624" y="5798518"/>
            <a:chExt cx="10559951" cy="676737"/>
          </a:xfrm>
        </p:grpSpPr>
        <p:pic>
          <p:nvPicPr>
            <p:cNvPr id="15" name="Picture 14">
              <a:extLst>
                <a:ext uri="{FF2B5EF4-FFF2-40B4-BE49-F238E27FC236}">
                  <a16:creationId xmlns:a16="http://schemas.microsoft.com/office/drawing/2014/main" id="{B1DAE97D-5D43-4C85-A5E3-08DB5CEDB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3811" y="5898469"/>
              <a:ext cx="946404" cy="384871"/>
            </a:xfrm>
            <a:prstGeom prst="rect">
              <a:avLst/>
            </a:prstGeom>
          </p:spPr>
        </p:pic>
        <p:sp>
          <p:nvSpPr>
            <p:cNvPr id="16" name="TextBox 15">
              <a:extLst>
                <a:ext uri="{FF2B5EF4-FFF2-40B4-BE49-F238E27FC236}">
                  <a16:creationId xmlns:a16="http://schemas.microsoft.com/office/drawing/2014/main" id="{073ACEE8-9AD5-4FE9-8CA2-D8F05AFA93CB}"/>
                </a:ext>
              </a:extLst>
            </p:cNvPr>
            <p:cNvSpPr txBox="1"/>
            <p:nvPr/>
          </p:nvSpPr>
          <p:spPr>
            <a:xfrm>
              <a:off x="910624" y="5798518"/>
              <a:ext cx="4410676" cy="584775"/>
            </a:xfrm>
            <a:prstGeom prst="rect">
              <a:avLst/>
            </a:prstGeom>
            <a:solidFill>
              <a:schemeClr val="tx1"/>
            </a:solidFill>
          </p:spPr>
          <p:txBody>
            <a:bodyPr wrap="square" rtlCol="0">
              <a:spAutoFit/>
            </a:bodyPr>
            <a:lstStyle/>
            <a:p>
              <a:pPr algn="ctr"/>
              <a:r>
                <a:rPr lang="en-GB" sz="1600" dirty="0">
                  <a:solidFill>
                    <a:schemeClr val="bg1"/>
                  </a:solidFill>
                  <a:latin typeface="Alte Haas Grotesk" charset="0"/>
                  <a:ea typeface="Alte Haas Grotesk" charset="0"/>
                  <a:cs typeface="Alte Haas Grotesk" charset="0"/>
                </a:rPr>
                <a:t>Thomas PIERRAIN</a:t>
              </a:r>
              <a:br>
                <a:rPr lang="en-GB" sz="1600" dirty="0">
                  <a:solidFill>
                    <a:schemeClr val="bg1"/>
                  </a:solidFill>
                  <a:latin typeface="Alte Haas Grotesk" charset="0"/>
                  <a:ea typeface="Alte Haas Grotesk" charset="0"/>
                  <a:cs typeface="Alte Haas Grotesk" charset="0"/>
                </a:rPr>
              </a:br>
              <a:r>
                <a:rPr lang="en-GB" sz="1600" dirty="0">
                  <a:solidFill>
                    <a:schemeClr val="bg1">
                      <a:lumMod val="65000"/>
                    </a:schemeClr>
                  </a:solidFill>
                  <a:latin typeface="Alte Haas Grotesk" charset="0"/>
                  <a:ea typeface="Alte Haas Grotesk" charset="0"/>
                  <a:cs typeface="Alte Haas Grotesk" charset="0"/>
                </a:rPr>
                <a:t>@tpierrain</a:t>
              </a:r>
              <a:endParaRPr lang="en-GB" sz="400" dirty="0">
                <a:solidFill>
                  <a:schemeClr val="bg1">
                    <a:lumMod val="65000"/>
                  </a:schemeClr>
                </a:solidFill>
                <a:latin typeface="Alte Haas Grotesk" charset="0"/>
                <a:ea typeface="Alte Haas Grotesk" charset="0"/>
                <a:cs typeface="Alte Haas Grotesk" charset="0"/>
              </a:endParaRPr>
            </a:p>
          </p:txBody>
        </p:sp>
        <p:sp>
          <p:nvSpPr>
            <p:cNvPr id="18" name="TextBox 17">
              <a:extLst>
                <a:ext uri="{FF2B5EF4-FFF2-40B4-BE49-F238E27FC236}">
                  <a16:creationId xmlns:a16="http://schemas.microsoft.com/office/drawing/2014/main" id="{F1CC9B5A-A281-4E72-B3E4-C77A6D7D9239}"/>
                </a:ext>
              </a:extLst>
            </p:cNvPr>
            <p:cNvSpPr txBox="1"/>
            <p:nvPr/>
          </p:nvSpPr>
          <p:spPr>
            <a:xfrm>
              <a:off x="7059899" y="5828924"/>
              <a:ext cx="4410676" cy="646331"/>
            </a:xfrm>
            <a:prstGeom prst="rect">
              <a:avLst/>
            </a:prstGeom>
            <a:solidFill>
              <a:schemeClr val="tx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solidFill>
                    <a:schemeClr val="bg1"/>
                  </a:solidFill>
                  <a:latin typeface="Alte Haas Grotesk" charset="0"/>
                  <a:ea typeface="Alte Haas Grotesk" charset="0"/>
                  <a:cs typeface="Alte Haas Grotesk" charset="0"/>
                </a:rPr>
                <a:t>Bruno BOUCARD</a:t>
              </a:r>
              <a:br>
                <a:rPr lang="en-GB" sz="1600" dirty="0">
                  <a:solidFill>
                    <a:schemeClr val="bg1"/>
                  </a:solidFill>
                  <a:latin typeface="Alte Haas Grotesk" charset="0"/>
                  <a:ea typeface="Alte Haas Grotesk" charset="0"/>
                  <a:cs typeface="Alte Haas Grotesk" charset="0"/>
                </a:rPr>
              </a:br>
              <a:r>
                <a:rPr kumimoji="0" lang="en-GB" sz="1600" b="0" i="0" u="none" strike="noStrike" kern="1200" cap="none" spc="0" normalizeH="0" baseline="0" noProof="0" dirty="0">
                  <a:ln>
                    <a:noFill/>
                  </a:ln>
                  <a:solidFill>
                    <a:prstClr val="white">
                      <a:lumMod val="65000"/>
                    </a:prstClr>
                  </a:solidFill>
                  <a:effectLst/>
                  <a:uLnTx/>
                  <a:uFillTx/>
                  <a:latin typeface="Alte Haas Grotesk" charset="0"/>
                  <a:ea typeface="Alte Haas Grotesk" charset="0"/>
                  <a:cs typeface="Alte Haas Grotesk" charset="0"/>
                </a:rPr>
                <a:t>@brunoboucard</a:t>
              </a:r>
              <a:endParaRPr kumimoji="0" lang="en-GB" sz="400" b="0" i="0" u="none" strike="noStrike" kern="1200" cap="none" spc="0" normalizeH="0" baseline="0" noProof="0" dirty="0">
                <a:ln>
                  <a:noFill/>
                </a:ln>
                <a:solidFill>
                  <a:prstClr val="white">
                    <a:lumMod val="65000"/>
                  </a:prstClr>
                </a:solidFill>
                <a:effectLst/>
                <a:uLnTx/>
                <a:uFillTx/>
                <a:latin typeface="Alte Haas Grotesk" charset="0"/>
                <a:ea typeface="Alte Haas Grotesk" charset="0"/>
                <a:cs typeface="Alte Haas Grotesk" charset="0"/>
              </a:endParaRPr>
            </a:p>
            <a:p>
              <a:pPr algn="ctr"/>
              <a:endParaRPr lang="en-GB" sz="400" dirty="0">
                <a:solidFill>
                  <a:schemeClr val="bg1"/>
                </a:solidFill>
                <a:latin typeface="Alte Haas Grotesk" charset="0"/>
                <a:ea typeface="Alte Haas Grotesk" charset="0"/>
                <a:cs typeface="Alte Haas Grotesk" charset="0"/>
              </a:endParaRPr>
            </a:p>
          </p:txBody>
        </p:sp>
      </p:grpSp>
      <p:grpSp>
        <p:nvGrpSpPr>
          <p:cNvPr id="32" name="Group 31">
            <a:extLst>
              <a:ext uri="{FF2B5EF4-FFF2-40B4-BE49-F238E27FC236}">
                <a16:creationId xmlns:a16="http://schemas.microsoft.com/office/drawing/2014/main" id="{8CC47601-D1E6-446F-BCB2-4169761FDD93}"/>
              </a:ext>
            </a:extLst>
          </p:cNvPr>
          <p:cNvGrpSpPr/>
          <p:nvPr/>
        </p:nvGrpSpPr>
        <p:grpSpPr>
          <a:xfrm>
            <a:off x="6640195" y="1855441"/>
            <a:ext cx="4877218" cy="3059260"/>
            <a:chOff x="6285193" y="2124383"/>
            <a:chExt cx="4877218" cy="3059260"/>
          </a:xfrm>
        </p:grpSpPr>
        <p:grpSp>
          <p:nvGrpSpPr>
            <p:cNvPr id="25" name="Group 24">
              <a:extLst>
                <a:ext uri="{FF2B5EF4-FFF2-40B4-BE49-F238E27FC236}">
                  <a16:creationId xmlns:a16="http://schemas.microsoft.com/office/drawing/2014/main" id="{01ABFBD1-FBC1-46F9-AC91-B850218F70CC}"/>
                </a:ext>
              </a:extLst>
            </p:cNvPr>
            <p:cNvGrpSpPr/>
            <p:nvPr/>
          </p:nvGrpSpPr>
          <p:grpSpPr>
            <a:xfrm>
              <a:off x="6285193" y="2124383"/>
              <a:ext cx="4877218" cy="3059260"/>
              <a:chOff x="6285193" y="2124383"/>
              <a:chExt cx="4877218" cy="3059260"/>
            </a:xfrm>
          </p:grpSpPr>
          <p:grpSp>
            <p:nvGrpSpPr>
              <p:cNvPr id="6" name="Group 5">
                <a:extLst>
                  <a:ext uri="{FF2B5EF4-FFF2-40B4-BE49-F238E27FC236}">
                    <a16:creationId xmlns:a16="http://schemas.microsoft.com/office/drawing/2014/main" id="{67F9641C-1251-47B8-9DDD-2E3C54BC9F1E}"/>
                  </a:ext>
                </a:extLst>
              </p:cNvPr>
              <p:cNvGrpSpPr/>
              <p:nvPr/>
            </p:nvGrpSpPr>
            <p:grpSpPr>
              <a:xfrm>
                <a:off x="6285193" y="2124383"/>
                <a:ext cx="4877218" cy="3059260"/>
                <a:chOff x="5836502" y="2110434"/>
                <a:chExt cx="6264875" cy="3915546"/>
              </a:xfrm>
            </p:grpSpPr>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6502" y="2110434"/>
                  <a:ext cx="6264875" cy="3915546"/>
                </a:xfrm>
                <a:prstGeom prst="rect">
                  <a:avLst/>
                </a:prstGeom>
              </p:spPr>
            </p:pic>
            <p:sp>
              <p:nvSpPr>
                <p:cNvPr id="4" name="Rectangle 3">
                  <a:extLst>
                    <a:ext uri="{FF2B5EF4-FFF2-40B4-BE49-F238E27FC236}">
                      <a16:creationId xmlns:a16="http://schemas.microsoft.com/office/drawing/2014/main" id="{09C65365-2588-4CD3-9FDF-2FE76771B99E}"/>
                    </a:ext>
                  </a:extLst>
                </p:cNvPr>
                <p:cNvSpPr/>
                <p:nvPr/>
              </p:nvSpPr>
              <p:spPr>
                <a:xfrm>
                  <a:off x="11124781" y="5464816"/>
                  <a:ext cx="745648" cy="3728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4" name="Rectangle 13">
                <a:extLst>
                  <a:ext uri="{FF2B5EF4-FFF2-40B4-BE49-F238E27FC236}">
                    <a16:creationId xmlns:a16="http://schemas.microsoft.com/office/drawing/2014/main" id="{7CC52E99-8F6B-43CB-99F3-22AD9737C245}"/>
                  </a:ext>
                </a:extLst>
              </p:cNvPr>
              <p:cNvSpPr/>
              <p:nvPr/>
            </p:nvSpPr>
            <p:spPr>
              <a:xfrm>
                <a:off x="6892904" y="2724137"/>
                <a:ext cx="580488" cy="5884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21E89DC9-8175-47A6-85E4-896C9E0CD4A3}"/>
                  </a:ext>
                </a:extLst>
              </p:cNvPr>
              <p:cNvSpPr/>
              <p:nvPr/>
            </p:nvSpPr>
            <p:spPr>
              <a:xfrm>
                <a:off x="10237077" y="2840594"/>
                <a:ext cx="580488" cy="5884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6" name="Rectangle 25">
              <a:extLst>
                <a:ext uri="{FF2B5EF4-FFF2-40B4-BE49-F238E27FC236}">
                  <a16:creationId xmlns:a16="http://schemas.microsoft.com/office/drawing/2014/main" id="{8C1146F8-DEBE-4E1F-B84E-42664E4FA814}"/>
                </a:ext>
              </a:extLst>
            </p:cNvPr>
            <p:cNvSpPr/>
            <p:nvPr/>
          </p:nvSpPr>
          <p:spPr>
            <a:xfrm>
              <a:off x="9170637" y="2250177"/>
              <a:ext cx="1991761" cy="2912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0" name="Group 29">
            <a:extLst>
              <a:ext uri="{FF2B5EF4-FFF2-40B4-BE49-F238E27FC236}">
                <a16:creationId xmlns:a16="http://schemas.microsoft.com/office/drawing/2014/main" id="{EF11FBFA-76FD-4666-A3DC-9EB6D3BAC3CD}"/>
              </a:ext>
            </a:extLst>
          </p:cNvPr>
          <p:cNvGrpSpPr/>
          <p:nvPr/>
        </p:nvGrpSpPr>
        <p:grpSpPr>
          <a:xfrm>
            <a:off x="632751" y="1840200"/>
            <a:ext cx="4963435" cy="3059261"/>
            <a:chOff x="460629" y="2109142"/>
            <a:chExt cx="4963435" cy="3059261"/>
          </a:xfrm>
        </p:grpSpPr>
        <p:grpSp>
          <p:nvGrpSpPr>
            <p:cNvPr id="12" name="Group 11">
              <a:extLst>
                <a:ext uri="{FF2B5EF4-FFF2-40B4-BE49-F238E27FC236}">
                  <a16:creationId xmlns:a16="http://schemas.microsoft.com/office/drawing/2014/main" id="{833649C6-4A6E-46EA-AD62-F437198D71F6}"/>
                </a:ext>
              </a:extLst>
            </p:cNvPr>
            <p:cNvGrpSpPr/>
            <p:nvPr/>
          </p:nvGrpSpPr>
          <p:grpSpPr>
            <a:xfrm>
              <a:off x="460629" y="2109142"/>
              <a:ext cx="4877218" cy="3059261"/>
              <a:chOff x="460629" y="2109142"/>
              <a:chExt cx="4877218" cy="3059261"/>
            </a:xfrm>
          </p:grpSpPr>
          <p:grpSp>
            <p:nvGrpSpPr>
              <p:cNvPr id="3" name="Group 2">
                <a:extLst>
                  <a:ext uri="{FF2B5EF4-FFF2-40B4-BE49-F238E27FC236}">
                    <a16:creationId xmlns:a16="http://schemas.microsoft.com/office/drawing/2014/main" id="{D68C1969-1557-442A-9191-9ABBC999DB69}"/>
                  </a:ext>
                </a:extLst>
              </p:cNvPr>
              <p:cNvGrpSpPr/>
              <p:nvPr/>
            </p:nvGrpSpPr>
            <p:grpSpPr>
              <a:xfrm>
                <a:off x="460629" y="2109142"/>
                <a:ext cx="4877218" cy="3059261"/>
                <a:chOff x="-852621" y="2110434"/>
                <a:chExt cx="6264875" cy="3915547"/>
              </a:xfrm>
            </p:grpSpPr>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2621" y="2110434"/>
                  <a:ext cx="6264875" cy="3915547"/>
                </a:xfrm>
                <a:prstGeom prst="rect">
                  <a:avLst/>
                </a:prstGeom>
              </p:spPr>
            </p:pic>
            <p:sp>
              <p:nvSpPr>
                <p:cNvPr id="2" name="Rectangle 1">
                  <a:extLst>
                    <a:ext uri="{FF2B5EF4-FFF2-40B4-BE49-F238E27FC236}">
                      <a16:creationId xmlns:a16="http://schemas.microsoft.com/office/drawing/2014/main" id="{70E9CAC4-B954-48E8-97E5-532C36543DD5}"/>
                    </a:ext>
                  </a:extLst>
                </p:cNvPr>
                <p:cNvSpPr/>
                <p:nvPr/>
              </p:nvSpPr>
              <p:spPr>
                <a:xfrm>
                  <a:off x="4461696" y="5443231"/>
                  <a:ext cx="745648" cy="3728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9" name="Rectangle 8">
                <a:extLst>
                  <a:ext uri="{FF2B5EF4-FFF2-40B4-BE49-F238E27FC236}">
                    <a16:creationId xmlns:a16="http://schemas.microsoft.com/office/drawing/2014/main" id="{DD03546D-EA30-4B6F-8FD9-EF564E1AB27D}"/>
                  </a:ext>
                </a:extLst>
              </p:cNvPr>
              <p:cNvSpPr/>
              <p:nvPr/>
            </p:nvSpPr>
            <p:spPr>
              <a:xfrm>
                <a:off x="1558463" y="2358801"/>
                <a:ext cx="580488" cy="3653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92B202C3-682E-42DD-841C-539788C003DD}"/>
                  </a:ext>
                </a:extLst>
              </p:cNvPr>
              <p:cNvSpPr/>
              <p:nvPr/>
            </p:nvSpPr>
            <p:spPr>
              <a:xfrm>
                <a:off x="4428184" y="3429001"/>
                <a:ext cx="580488" cy="5701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A32785A2-927E-47A2-AE55-1C8107391C6C}"/>
                  </a:ext>
                </a:extLst>
              </p:cNvPr>
              <p:cNvSpPr/>
              <p:nvPr/>
            </p:nvSpPr>
            <p:spPr>
              <a:xfrm>
                <a:off x="3936481" y="4439357"/>
                <a:ext cx="580488" cy="5701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8" name="Rectangle 27">
              <a:extLst>
                <a:ext uri="{FF2B5EF4-FFF2-40B4-BE49-F238E27FC236}">
                  <a16:creationId xmlns:a16="http://schemas.microsoft.com/office/drawing/2014/main" id="{2C828F0C-A57F-4565-A23F-8D4B91B91AB4}"/>
                </a:ext>
              </a:extLst>
            </p:cNvPr>
            <p:cNvSpPr/>
            <p:nvPr/>
          </p:nvSpPr>
          <p:spPr>
            <a:xfrm>
              <a:off x="3432303" y="2238227"/>
              <a:ext cx="1991761" cy="2912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Rectangle 7">
            <a:extLst>
              <a:ext uri="{FF2B5EF4-FFF2-40B4-BE49-F238E27FC236}">
                <a16:creationId xmlns:a16="http://schemas.microsoft.com/office/drawing/2014/main" id="{0B85EE3B-B2D4-438C-A9C2-3AB10675D622}"/>
              </a:ext>
            </a:extLst>
          </p:cNvPr>
          <p:cNvSpPr/>
          <p:nvPr/>
        </p:nvSpPr>
        <p:spPr>
          <a:xfrm>
            <a:off x="2535334" y="3127023"/>
            <a:ext cx="1086026" cy="507999"/>
          </a:xfrm>
          <a:prstGeom prst="rect">
            <a:avLst/>
          </a:prstGeom>
          <a:solidFill>
            <a:srgbClr val="FFCC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cap="all" dirty="0">
                <a:solidFill>
                  <a:schemeClr val="tx1"/>
                </a:solidFill>
                <a:latin typeface="Alte Haas Grotesk" panose="02000503000000020004" pitchFamily="2" charset="0"/>
              </a:rPr>
              <a:t>Hexagon (domain)</a:t>
            </a:r>
          </a:p>
        </p:txBody>
      </p:sp>
      <p:sp>
        <p:nvSpPr>
          <p:cNvPr id="27" name="Rectangle 26">
            <a:extLst>
              <a:ext uri="{FF2B5EF4-FFF2-40B4-BE49-F238E27FC236}">
                <a16:creationId xmlns:a16="http://schemas.microsoft.com/office/drawing/2014/main" id="{D3C69858-1379-47D0-B9BF-5F13CB0C4DFF}"/>
              </a:ext>
            </a:extLst>
          </p:cNvPr>
          <p:cNvSpPr/>
          <p:nvPr/>
        </p:nvSpPr>
        <p:spPr>
          <a:xfrm>
            <a:off x="8114147" y="3724563"/>
            <a:ext cx="2108899" cy="622826"/>
          </a:xfrm>
          <a:prstGeom prst="rect">
            <a:avLst/>
          </a:prstGeom>
          <a:solidFill>
            <a:srgbClr val="FFCC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cap="all" dirty="0">
                <a:solidFill>
                  <a:schemeClr val="tx1"/>
                </a:solidFill>
                <a:latin typeface="Alte Haas Grotesk" panose="02000503000000020004" pitchFamily="2" charset="0"/>
              </a:rPr>
              <a:t>Functional core (pure domain)</a:t>
            </a:r>
          </a:p>
        </p:txBody>
      </p:sp>
    </p:spTree>
    <p:extLst>
      <p:ext uri="{BB962C8B-B14F-4D97-AF65-F5344CB8AC3E}">
        <p14:creationId xmlns:p14="http://schemas.microsoft.com/office/powerpoint/2010/main" val="1371373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EFEBE8-9C9C-4DF5-A427-ED1C843C3C71}"/>
              </a:ext>
            </a:extLst>
          </p:cNvPr>
          <p:cNvSpPr/>
          <p:nvPr/>
        </p:nvSpPr>
        <p:spPr>
          <a:xfrm>
            <a:off x="9311782" y="2118751"/>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Auditorium Seating </a:t>
            </a:r>
          </a:p>
          <a:p>
            <a:pPr algn="ctr"/>
            <a:r>
              <a:rPr lang="en-US" sz="1200" cap="all" dirty="0">
                <a:solidFill>
                  <a:srgbClr val="D1A2D0"/>
                </a:solidFill>
              </a:rPr>
              <a:t>API</a:t>
            </a:r>
          </a:p>
        </p:txBody>
      </p:sp>
      <p:sp>
        <p:nvSpPr>
          <p:cNvPr id="13" name="Rectangle 12">
            <a:extLst>
              <a:ext uri="{FF2B5EF4-FFF2-40B4-BE49-F238E27FC236}">
                <a16:creationId xmlns:a16="http://schemas.microsoft.com/office/drawing/2014/main" id="{D3A22DE3-2756-4223-B4B0-98630E1413FC}"/>
              </a:ext>
            </a:extLst>
          </p:cNvPr>
          <p:cNvSpPr/>
          <p:nvPr/>
        </p:nvSpPr>
        <p:spPr>
          <a:xfrm>
            <a:off x="9311782" y="3948010"/>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Seats Availability </a:t>
            </a:r>
          </a:p>
          <a:p>
            <a:pPr algn="ctr"/>
            <a:r>
              <a:rPr lang="en-US" sz="1200" cap="all" dirty="0">
                <a:solidFill>
                  <a:srgbClr val="D1A2D0"/>
                </a:solidFill>
              </a:rPr>
              <a:t>API</a:t>
            </a: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D42A72-36A5-4C4A-A821-6A5A84551473}"/>
              </a:ext>
            </a:extLst>
          </p:cNvPr>
          <p:cNvCxnSpPr>
            <a:cxnSpLocks/>
            <a:endCxn id="11" idx="1"/>
          </p:cNvCxnSpPr>
          <p:nvPr/>
        </p:nvCxnSpPr>
        <p:spPr>
          <a:xfrm flipV="1">
            <a:off x="7408977" y="2563109"/>
            <a:ext cx="1902805" cy="789020"/>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A221028-41E3-41B7-B898-00C763C3927E}"/>
              </a:ext>
            </a:extLst>
          </p:cNvPr>
          <p:cNvSpPr txBox="1"/>
          <p:nvPr/>
        </p:nvSpPr>
        <p:spPr>
          <a:xfrm>
            <a:off x="7580402" y="2201508"/>
            <a:ext cx="1395129" cy="646331"/>
          </a:xfrm>
          <a:prstGeom prst="rect">
            <a:avLst/>
          </a:prstGeom>
          <a:noFill/>
        </p:spPr>
        <p:txBody>
          <a:bodyPr wrap="square" rtlCol="0">
            <a:spAutoFit/>
          </a:bodyPr>
          <a:lstStyle/>
          <a:p>
            <a:pPr algn="ctr"/>
            <a:r>
              <a:rPr lang="en-GB" sz="1200" dirty="0">
                <a:solidFill>
                  <a:srgbClr val="D1A2D0"/>
                </a:solidFill>
              </a:rPr>
              <a:t>“I need the auditorium seating of show Z”</a:t>
            </a:r>
          </a:p>
        </p:txBody>
      </p:sp>
      <p:cxnSp>
        <p:nvCxnSpPr>
          <p:cNvPr id="27" name="Straight Arrow Connector 26">
            <a:extLst>
              <a:ext uri="{FF2B5EF4-FFF2-40B4-BE49-F238E27FC236}">
                <a16:creationId xmlns:a16="http://schemas.microsoft.com/office/drawing/2014/main" id="{B1622F6B-4DC9-4027-B86C-4355B4E6432B}"/>
              </a:ext>
            </a:extLst>
          </p:cNvPr>
          <p:cNvCxnSpPr>
            <a:cxnSpLocks/>
            <a:stCxn id="7" idx="3"/>
            <a:endCxn id="13" idx="1"/>
          </p:cNvCxnSpPr>
          <p:nvPr/>
        </p:nvCxnSpPr>
        <p:spPr>
          <a:xfrm>
            <a:off x="7408977" y="3429000"/>
            <a:ext cx="1902805" cy="963368"/>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all" dirty="0">
                <a:solidFill>
                  <a:schemeClr val="tx1"/>
                </a:solidFill>
              </a:rPr>
              <a:t>Seats Suggestions API</a:t>
            </a:r>
          </a:p>
        </p:txBody>
      </p:sp>
      <p:sp>
        <p:nvSpPr>
          <p:cNvPr id="31" name="TextBox 30">
            <a:extLst>
              <a:ext uri="{FF2B5EF4-FFF2-40B4-BE49-F238E27FC236}">
                <a16:creationId xmlns:a16="http://schemas.microsoft.com/office/drawing/2014/main" id="{EC055D91-C652-49BD-B8D5-7668DF94615A}"/>
              </a:ext>
            </a:extLst>
          </p:cNvPr>
          <p:cNvSpPr txBox="1"/>
          <p:nvPr/>
        </p:nvSpPr>
        <p:spPr>
          <a:xfrm>
            <a:off x="7471281" y="4185222"/>
            <a:ext cx="1547136" cy="830997"/>
          </a:xfrm>
          <a:prstGeom prst="rect">
            <a:avLst/>
          </a:prstGeom>
          <a:noFill/>
        </p:spPr>
        <p:txBody>
          <a:bodyPr wrap="square" rtlCol="0">
            <a:spAutoFit/>
          </a:bodyPr>
          <a:lstStyle/>
          <a:p>
            <a:pPr algn="ctr"/>
            <a:r>
              <a:rPr lang="en-GB" sz="1200" dirty="0">
                <a:solidFill>
                  <a:srgbClr val="D1A2D0"/>
                </a:solidFill>
              </a:rPr>
              <a:t>“I also need to know which seats are already reserved for show Z”</a:t>
            </a:r>
          </a:p>
        </p:txBody>
      </p:sp>
      <p:grpSp>
        <p:nvGrpSpPr>
          <p:cNvPr id="12" name="Group 11">
            <a:extLst>
              <a:ext uri="{FF2B5EF4-FFF2-40B4-BE49-F238E27FC236}">
                <a16:creationId xmlns:a16="http://schemas.microsoft.com/office/drawing/2014/main" id="{55286343-2628-4930-922F-1C3E5FFB3863}"/>
              </a:ext>
            </a:extLst>
          </p:cNvPr>
          <p:cNvGrpSpPr/>
          <p:nvPr/>
        </p:nvGrpSpPr>
        <p:grpSpPr>
          <a:xfrm>
            <a:off x="5558720" y="3677029"/>
            <a:ext cx="1212737" cy="617861"/>
            <a:chOff x="6489605" y="3639079"/>
            <a:chExt cx="1212737" cy="617861"/>
          </a:xfrm>
        </p:grpSpPr>
        <p:pic>
          <p:nvPicPr>
            <p:cNvPr id="3" name="Picture 2">
              <a:extLst>
                <a:ext uri="{FF2B5EF4-FFF2-40B4-BE49-F238E27FC236}">
                  <a16:creationId xmlns:a16="http://schemas.microsoft.com/office/drawing/2014/main" id="{AE3CB7CF-0148-4FCE-A56A-3E39EE0B34E2}"/>
                </a:ext>
              </a:extLst>
            </p:cNvPr>
            <p:cNvPicPr>
              <a:picLocks noChangeAspect="1"/>
            </p:cNvPicPr>
            <p:nvPr/>
          </p:nvPicPr>
          <p:blipFill rotWithShape="1">
            <a:blip r:embed="rId4">
              <a:extLst>
                <a:ext uri="{28A0092B-C50C-407E-A947-70E740481C1C}">
                  <a14:useLocalDpi xmlns:a14="http://schemas.microsoft.com/office/drawing/2010/main" val="0"/>
                </a:ext>
              </a:extLst>
            </a:blip>
            <a:srcRect l="9511" t="10303" r="17994" b="58722"/>
            <a:stretch/>
          </p:blipFill>
          <p:spPr>
            <a:xfrm>
              <a:off x="6489605" y="3639079"/>
              <a:ext cx="1212737" cy="617861"/>
            </a:xfrm>
            <a:prstGeom prst="rect">
              <a:avLst/>
            </a:prstGeom>
            <a:ln>
              <a:solidFill>
                <a:schemeClr val="tx1"/>
              </a:solidFill>
            </a:ln>
          </p:spPr>
        </p:pic>
        <p:sp>
          <p:nvSpPr>
            <p:cNvPr id="2" name="Rectangle 1">
              <a:extLst>
                <a:ext uri="{FF2B5EF4-FFF2-40B4-BE49-F238E27FC236}">
                  <a16:creationId xmlns:a16="http://schemas.microsoft.com/office/drawing/2014/main" id="{837513BB-3C8C-4B71-A5D4-657EA0DD5064}"/>
                </a:ext>
              </a:extLst>
            </p:cNvPr>
            <p:cNvSpPr/>
            <p:nvPr/>
          </p:nvSpPr>
          <p:spPr>
            <a:xfrm>
              <a:off x="6954055" y="3771902"/>
              <a:ext cx="711262" cy="58623"/>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BB024D26-D0EB-44D2-A506-AA987D74BA31}"/>
                </a:ext>
              </a:extLst>
            </p:cNvPr>
            <p:cNvSpPr/>
            <p:nvPr/>
          </p:nvSpPr>
          <p:spPr>
            <a:xfrm>
              <a:off x="6650841" y="3839615"/>
              <a:ext cx="1014475" cy="58623"/>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E08AEA14-9E10-4ECA-83D8-F7616AAE7722}"/>
                </a:ext>
              </a:extLst>
            </p:cNvPr>
            <p:cNvSpPr/>
            <p:nvPr/>
          </p:nvSpPr>
          <p:spPr>
            <a:xfrm>
              <a:off x="6749267" y="3978594"/>
              <a:ext cx="389722" cy="62010"/>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B97202D2-328C-4913-B962-CC8444212505}"/>
                </a:ext>
              </a:extLst>
            </p:cNvPr>
            <p:cNvSpPr/>
            <p:nvPr/>
          </p:nvSpPr>
          <p:spPr>
            <a:xfrm>
              <a:off x="6963217" y="4050701"/>
              <a:ext cx="389722" cy="62010"/>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869348C-1213-4A1E-BC23-92978011DFA0}"/>
                </a:ext>
              </a:extLst>
            </p:cNvPr>
            <p:cNvSpPr/>
            <p:nvPr/>
          </p:nvSpPr>
          <p:spPr>
            <a:xfrm>
              <a:off x="6864989" y="4117475"/>
              <a:ext cx="389722" cy="62010"/>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7E220A93-BE96-415B-90A8-6F045396852C}"/>
                </a:ext>
              </a:extLst>
            </p:cNvPr>
            <p:cNvSpPr/>
            <p:nvPr/>
          </p:nvSpPr>
          <p:spPr>
            <a:xfrm>
              <a:off x="7372349" y="4117474"/>
              <a:ext cx="317201" cy="67713"/>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9" name="Group 18">
            <a:extLst>
              <a:ext uri="{FF2B5EF4-FFF2-40B4-BE49-F238E27FC236}">
                <a16:creationId xmlns:a16="http://schemas.microsoft.com/office/drawing/2014/main" id="{681FE825-626E-43CE-A34A-051FCBA422A0}"/>
              </a:ext>
            </a:extLst>
          </p:cNvPr>
          <p:cNvGrpSpPr/>
          <p:nvPr/>
        </p:nvGrpSpPr>
        <p:grpSpPr>
          <a:xfrm>
            <a:off x="5907775" y="4371761"/>
            <a:ext cx="385713" cy="364294"/>
            <a:chOff x="5689595" y="5134353"/>
            <a:chExt cx="385713" cy="364294"/>
          </a:xfrm>
        </p:grpSpPr>
        <p:sp>
          <p:nvSpPr>
            <p:cNvPr id="14" name="Arrow: Curved Down 13">
              <a:extLst>
                <a:ext uri="{FF2B5EF4-FFF2-40B4-BE49-F238E27FC236}">
                  <a16:creationId xmlns:a16="http://schemas.microsoft.com/office/drawing/2014/main" id="{08CEC25F-43B7-459F-A926-F0FC9E746E47}"/>
                </a:ext>
              </a:extLst>
            </p:cNvPr>
            <p:cNvSpPr/>
            <p:nvPr/>
          </p:nvSpPr>
          <p:spPr>
            <a:xfrm rot="8565192">
              <a:off x="5836950" y="5330301"/>
              <a:ext cx="238358" cy="168346"/>
            </a:xfrm>
            <a:prstGeom prst="curvedDownArrow">
              <a:avLst/>
            </a:prstGeom>
            <a:solidFill>
              <a:srgbClr val="FFCC0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6" name="Arrow: Curved Down 15">
              <a:extLst>
                <a:ext uri="{FF2B5EF4-FFF2-40B4-BE49-F238E27FC236}">
                  <a16:creationId xmlns:a16="http://schemas.microsoft.com/office/drawing/2014/main" id="{C0D5E4FB-58E8-464E-B376-79E0E9F97506}"/>
                </a:ext>
              </a:extLst>
            </p:cNvPr>
            <p:cNvSpPr/>
            <p:nvPr/>
          </p:nvSpPr>
          <p:spPr>
            <a:xfrm rot="19489358">
              <a:off x="5689595" y="5134353"/>
              <a:ext cx="238358" cy="168346"/>
            </a:xfrm>
            <a:prstGeom prst="curvedDownArrow">
              <a:avLst/>
            </a:prstGeom>
            <a:solidFill>
              <a:srgbClr val="FFCC0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21" name="TextBox 20">
            <a:extLst>
              <a:ext uri="{FF2B5EF4-FFF2-40B4-BE49-F238E27FC236}">
                <a16:creationId xmlns:a16="http://schemas.microsoft.com/office/drawing/2014/main" id="{155200A3-E5B4-490C-972E-9CD2C5BE4C32}"/>
              </a:ext>
            </a:extLst>
          </p:cNvPr>
          <p:cNvSpPr txBox="1"/>
          <p:nvPr/>
        </p:nvSpPr>
        <p:spPr>
          <a:xfrm>
            <a:off x="5293599" y="4846791"/>
            <a:ext cx="1547136" cy="276999"/>
          </a:xfrm>
          <a:prstGeom prst="rect">
            <a:avLst/>
          </a:prstGeom>
          <a:noFill/>
        </p:spPr>
        <p:txBody>
          <a:bodyPr wrap="square" rtlCol="0">
            <a:spAutoFit/>
          </a:bodyPr>
          <a:lstStyle/>
          <a:p>
            <a:pPr algn="ctr"/>
            <a:r>
              <a:rPr lang="en-GB" sz="1200" b="1" dirty="0">
                <a:solidFill>
                  <a:srgbClr val="FFCC0C"/>
                </a:solidFill>
              </a:rPr>
              <a:t>OUR CORE DOMAIN</a:t>
            </a:r>
          </a:p>
        </p:txBody>
      </p:sp>
      <p:sp>
        <p:nvSpPr>
          <p:cNvPr id="25" name="TextBox 24">
            <a:extLst>
              <a:ext uri="{FF2B5EF4-FFF2-40B4-BE49-F238E27FC236}">
                <a16:creationId xmlns:a16="http://schemas.microsoft.com/office/drawing/2014/main" id="{DE3BCF40-3DA5-4EAE-A674-0EBD8C2EBDC9}"/>
              </a:ext>
            </a:extLst>
          </p:cNvPr>
          <p:cNvSpPr txBox="1"/>
          <p:nvPr/>
        </p:nvSpPr>
        <p:spPr>
          <a:xfrm>
            <a:off x="164756" y="268030"/>
            <a:ext cx="11862487" cy="646331"/>
          </a:xfrm>
          <a:prstGeom prst="rect">
            <a:avLst/>
          </a:prstGeom>
          <a:solidFill>
            <a:schemeClr val="tx1"/>
          </a:solidFill>
        </p:spPr>
        <p:txBody>
          <a:bodyPr wrap="square" rtlCol="0">
            <a:spAutoFit/>
          </a:bodyPr>
          <a:lstStyle/>
          <a:p>
            <a:pPr algn="ctr"/>
            <a:r>
              <a:rPr lang="en-GB" sz="3600" b="1" cap="all" dirty="0">
                <a:solidFill>
                  <a:schemeClr val="bg1"/>
                </a:solidFill>
                <a:latin typeface="Alte Haas Grotesk" charset="0"/>
                <a:ea typeface="Alte Haas Grotesk" charset="0"/>
                <a:cs typeface="Alte Haas Grotesk" charset="0"/>
              </a:rPr>
              <a:t>Suggesting seats in </a:t>
            </a:r>
            <a:r>
              <a:rPr lang="en-GB" sz="3600" b="1" cap="all" dirty="0" err="1">
                <a:solidFill>
                  <a:schemeClr val="bg1"/>
                </a:solidFill>
                <a:latin typeface="Alte Haas Grotesk" charset="0"/>
                <a:ea typeface="Alte Haas Grotesk" charset="0"/>
                <a:cs typeface="Alte Haas Grotesk" charset="0"/>
              </a:rPr>
              <a:t>Theaters</a:t>
            </a:r>
            <a:endParaRPr lang="en-GB" sz="1000" b="1" cap="all" dirty="0">
              <a:solidFill>
                <a:schemeClr val="bg1"/>
              </a:solidFill>
              <a:latin typeface="Alte Haas Grotesk" charset="0"/>
              <a:ea typeface="Alte Haas Grotesk" charset="0"/>
              <a:cs typeface="Alte Haas Grotesk" charset="0"/>
            </a:endParaRPr>
          </a:p>
        </p:txBody>
      </p:sp>
      <p:sp>
        <p:nvSpPr>
          <p:cNvPr id="28" name="TextBox 27">
            <a:extLst>
              <a:ext uri="{FF2B5EF4-FFF2-40B4-BE49-F238E27FC236}">
                <a16:creationId xmlns:a16="http://schemas.microsoft.com/office/drawing/2014/main" id="{5E905E0F-2CBB-49A5-BED7-FE507F5A13EE}"/>
              </a:ext>
            </a:extLst>
          </p:cNvPr>
          <p:cNvSpPr txBox="1"/>
          <p:nvPr/>
        </p:nvSpPr>
        <p:spPr>
          <a:xfrm>
            <a:off x="1328698" y="1798315"/>
            <a:ext cx="3088627" cy="523220"/>
          </a:xfrm>
          <a:prstGeom prst="rect">
            <a:avLst/>
          </a:prstGeom>
          <a:noFill/>
        </p:spPr>
        <p:txBody>
          <a:bodyPr wrap="square" rtlCol="0">
            <a:spAutoFit/>
          </a:bodyPr>
          <a:lstStyle/>
          <a:p>
            <a:pPr algn="ctr"/>
            <a:r>
              <a:rPr lang="en-GB" sz="1400" dirty="0">
                <a:solidFill>
                  <a:srgbClr val="00AEFE"/>
                </a:solidFill>
              </a:rPr>
              <a:t>“</a:t>
            </a:r>
            <a:r>
              <a:rPr lang="en-US" sz="1400" dirty="0">
                <a:solidFill>
                  <a:srgbClr val="00AEFE"/>
                </a:solidFill>
              </a:rPr>
              <a:t>What seats can you suggest for 3 people wishing to attend the show Z?</a:t>
            </a:r>
            <a:r>
              <a:rPr lang="en-GB" sz="1400" dirty="0">
                <a:solidFill>
                  <a:srgbClr val="00AEFE"/>
                </a:solidFill>
              </a:rPr>
              <a:t>”</a:t>
            </a:r>
          </a:p>
        </p:txBody>
      </p:sp>
    </p:spTree>
    <p:extLst>
      <p:ext uri="{BB962C8B-B14F-4D97-AF65-F5344CB8AC3E}">
        <p14:creationId xmlns:p14="http://schemas.microsoft.com/office/powerpoint/2010/main" val="4252702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EFEBE8-9C9C-4DF5-A427-ED1C843C3C71}"/>
              </a:ext>
            </a:extLst>
          </p:cNvPr>
          <p:cNvSpPr/>
          <p:nvPr/>
        </p:nvSpPr>
        <p:spPr>
          <a:xfrm>
            <a:off x="9311782" y="2118751"/>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Auditorium Seating </a:t>
            </a:r>
          </a:p>
          <a:p>
            <a:pPr algn="ctr"/>
            <a:r>
              <a:rPr lang="en-US" sz="1200" cap="all" dirty="0">
                <a:solidFill>
                  <a:srgbClr val="D1A2D0"/>
                </a:solidFill>
              </a:rPr>
              <a:t>API</a:t>
            </a:r>
          </a:p>
        </p:txBody>
      </p:sp>
      <p:sp>
        <p:nvSpPr>
          <p:cNvPr id="13" name="Rectangle 12">
            <a:extLst>
              <a:ext uri="{FF2B5EF4-FFF2-40B4-BE49-F238E27FC236}">
                <a16:creationId xmlns:a16="http://schemas.microsoft.com/office/drawing/2014/main" id="{D3A22DE3-2756-4223-B4B0-98630E1413FC}"/>
              </a:ext>
            </a:extLst>
          </p:cNvPr>
          <p:cNvSpPr/>
          <p:nvPr/>
        </p:nvSpPr>
        <p:spPr>
          <a:xfrm>
            <a:off x="9311782" y="3948010"/>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Seats Availability </a:t>
            </a:r>
          </a:p>
          <a:p>
            <a:pPr algn="ctr"/>
            <a:r>
              <a:rPr lang="en-US" sz="1200" cap="all" dirty="0">
                <a:solidFill>
                  <a:srgbClr val="D1A2D0"/>
                </a:solidFill>
              </a:rPr>
              <a:t>API</a:t>
            </a: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D42A72-36A5-4C4A-A821-6A5A84551473}"/>
              </a:ext>
            </a:extLst>
          </p:cNvPr>
          <p:cNvCxnSpPr>
            <a:cxnSpLocks/>
            <a:endCxn id="11" idx="1"/>
          </p:cNvCxnSpPr>
          <p:nvPr/>
        </p:nvCxnSpPr>
        <p:spPr>
          <a:xfrm flipV="1">
            <a:off x="7408977" y="2563109"/>
            <a:ext cx="1902805" cy="789020"/>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A221028-41E3-41B7-B898-00C763C3927E}"/>
              </a:ext>
            </a:extLst>
          </p:cNvPr>
          <p:cNvSpPr txBox="1"/>
          <p:nvPr/>
        </p:nvSpPr>
        <p:spPr>
          <a:xfrm>
            <a:off x="7580402" y="2201508"/>
            <a:ext cx="1395129" cy="646331"/>
          </a:xfrm>
          <a:prstGeom prst="rect">
            <a:avLst/>
          </a:prstGeom>
          <a:noFill/>
        </p:spPr>
        <p:txBody>
          <a:bodyPr wrap="square" rtlCol="0">
            <a:spAutoFit/>
          </a:bodyPr>
          <a:lstStyle/>
          <a:p>
            <a:pPr algn="ctr"/>
            <a:r>
              <a:rPr lang="en-GB" sz="1200" dirty="0">
                <a:solidFill>
                  <a:srgbClr val="D1A2D0"/>
                </a:solidFill>
              </a:rPr>
              <a:t>“I need the auditorium seating of show Z”</a:t>
            </a:r>
          </a:p>
        </p:txBody>
      </p:sp>
      <p:cxnSp>
        <p:nvCxnSpPr>
          <p:cNvPr id="27" name="Straight Arrow Connector 26">
            <a:extLst>
              <a:ext uri="{FF2B5EF4-FFF2-40B4-BE49-F238E27FC236}">
                <a16:creationId xmlns:a16="http://schemas.microsoft.com/office/drawing/2014/main" id="{B1622F6B-4DC9-4027-B86C-4355B4E6432B}"/>
              </a:ext>
            </a:extLst>
          </p:cNvPr>
          <p:cNvCxnSpPr>
            <a:cxnSpLocks/>
            <a:stCxn id="7" idx="3"/>
            <a:endCxn id="13" idx="1"/>
          </p:cNvCxnSpPr>
          <p:nvPr/>
        </p:nvCxnSpPr>
        <p:spPr>
          <a:xfrm>
            <a:off x="7408977" y="3429000"/>
            <a:ext cx="1902805" cy="963368"/>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all" dirty="0">
                <a:solidFill>
                  <a:schemeClr val="tx1"/>
                </a:solidFill>
              </a:rPr>
              <a:t>Seats Suggestions API</a:t>
            </a:r>
          </a:p>
        </p:txBody>
      </p:sp>
      <p:sp>
        <p:nvSpPr>
          <p:cNvPr id="31" name="TextBox 30">
            <a:extLst>
              <a:ext uri="{FF2B5EF4-FFF2-40B4-BE49-F238E27FC236}">
                <a16:creationId xmlns:a16="http://schemas.microsoft.com/office/drawing/2014/main" id="{EC055D91-C652-49BD-B8D5-7668DF94615A}"/>
              </a:ext>
            </a:extLst>
          </p:cNvPr>
          <p:cNvSpPr txBox="1"/>
          <p:nvPr/>
        </p:nvSpPr>
        <p:spPr>
          <a:xfrm>
            <a:off x="7471281" y="4185222"/>
            <a:ext cx="1547136" cy="830997"/>
          </a:xfrm>
          <a:prstGeom prst="rect">
            <a:avLst/>
          </a:prstGeom>
          <a:noFill/>
        </p:spPr>
        <p:txBody>
          <a:bodyPr wrap="square" rtlCol="0">
            <a:spAutoFit/>
          </a:bodyPr>
          <a:lstStyle/>
          <a:p>
            <a:pPr algn="ctr"/>
            <a:r>
              <a:rPr lang="en-GB" sz="1200" dirty="0">
                <a:solidFill>
                  <a:srgbClr val="D1A2D0"/>
                </a:solidFill>
              </a:rPr>
              <a:t>“I also need to know which seats are already reserved for show Z”</a:t>
            </a:r>
          </a:p>
        </p:txBody>
      </p:sp>
      <p:grpSp>
        <p:nvGrpSpPr>
          <p:cNvPr id="24" name="Group 23">
            <a:extLst>
              <a:ext uri="{FF2B5EF4-FFF2-40B4-BE49-F238E27FC236}">
                <a16:creationId xmlns:a16="http://schemas.microsoft.com/office/drawing/2014/main" id="{97A6DEBF-8626-4229-8F86-F51D033B8985}"/>
              </a:ext>
            </a:extLst>
          </p:cNvPr>
          <p:cNvGrpSpPr/>
          <p:nvPr/>
        </p:nvGrpSpPr>
        <p:grpSpPr>
          <a:xfrm>
            <a:off x="5559552" y="3675888"/>
            <a:ext cx="1212737" cy="617861"/>
            <a:chOff x="1401521" y="2854660"/>
            <a:chExt cx="1212737" cy="617861"/>
          </a:xfrm>
        </p:grpSpPr>
        <p:grpSp>
          <p:nvGrpSpPr>
            <p:cNvPr id="25" name="Group 24">
              <a:extLst>
                <a:ext uri="{FF2B5EF4-FFF2-40B4-BE49-F238E27FC236}">
                  <a16:creationId xmlns:a16="http://schemas.microsoft.com/office/drawing/2014/main" id="{8DD7C4B7-D0FC-4C64-94F8-1985FC8A773E}"/>
                </a:ext>
              </a:extLst>
            </p:cNvPr>
            <p:cNvGrpSpPr/>
            <p:nvPr/>
          </p:nvGrpSpPr>
          <p:grpSpPr>
            <a:xfrm>
              <a:off x="1401521" y="2854660"/>
              <a:ext cx="1212737" cy="617861"/>
              <a:chOff x="6489605" y="3639079"/>
              <a:chExt cx="1212737" cy="617861"/>
            </a:xfrm>
          </p:grpSpPr>
          <p:pic>
            <p:nvPicPr>
              <p:cNvPr id="32" name="Picture 31">
                <a:extLst>
                  <a:ext uri="{FF2B5EF4-FFF2-40B4-BE49-F238E27FC236}">
                    <a16:creationId xmlns:a16="http://schemas.microsoft.com/office/drawing/2014/main" id="{859E0056-F3BA-42D7-B1F3-8D913F8E3430}"/>
                  </a:ext>
                </a:extLst>
              </p:cNvPr>
              <p:cNvPicPr>
                <a:picLocks noChangeAspect="1"/>
              </p:cNvPicPr>
              <p:nvPr/>
            </p:nvPicPr>
            <p:blipFill rotWithShape="1">
              <a:blip r:embed="rId4">
                <a:extLst>
                  <a:ext uri="{28A0092B-C50C-407E-A947-70E740481C1C}">
                    <a14:useLocalDpi xmlns:a14="http://schemas.microsoft.com/office/drawing/2010/main" val="0"/>
                  </a:ext>
                </a:extLst>
              </a:blip>
              <a:srcRect l="9511" t="10303" r="17994" b="58722"/>
              <a:stretch/>
            </p:blipFill>
            <p:spPr>
              <a:xfrm>
                <a:off x="6489605" y="3639079"/>
                <a:ext cx="1212737" cy="617861"/>
              </a:xfrm>
              <a:prstGeom prst="rect">
                <a:avLst/>
              </a:prstGeom>
              <a:ln>
                <a:solidFill>
                  <a:schemeClr val="tx1"/>
                </a:solidFill>
              </a:ln>
            </p:spPr>
          </p:pic>
          <p:sp>
            <p:nvSpPr>
              <p:cNvPr id="33" name="Rectangle 32">
                <a:extLst>
                  <a:ext uri="{FF2B5EF4-FFF2-40B4-BE49-F238E27FC236}">
                    <a16:creationId xmlns:a16="http://schemas.microsoft.com/office/drawing/2014/main" id="{1197157C-7C74-4660-9EFD-F0400A6EA14C}"/>
                  </a:ext>
                </a:extLst>
              </p:cNvPr>
              <p:cNvSpPr/>
              <p:nvPr/>
            </p:nvSpPr>
            <p:spPr>
              <a:xfrm>
                <a:off x="6954055" y="3771902"/>
                <a:ext cx="711262" cy="58623"/>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5D82DBEE-B2F2-452D-9CFD-24F38B8A51FE}"/>
                  </a:ext>
                </a:extLst>
              </p:cNvPr>
              <p:cNvSpPr/>
              <p:nvPr/>
            </p:nvSpPr>
            <p:spPr>
              <a:xfrm>
                <a:off x="6650841" y="3839615"/>
                <a:ext cx="1014475" cy="58623"/>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E15A45C8-2531-467A-9096-36A5344D2765}"/>
                  </a:ext>
                </a:extLst>
              </p:cNvPr>
              <p:cNvSpPr/>
              <p:nvPr/>
            </p:nvSpPr>
            <p:spPr>
              <a:xfrm>
                <a:off x="6749267" y="3978594"/>
                <a:ext cx="389722" cy="62010"/>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4079C323-04D6-4A6E-B94E-546A0F15436E}"/>
                  </a:ext>
                </a:extLst>
              </p:cNvPr>
              <p:cNvSpPr/>
              <p:nvPr/>
            </p:nvSpPr>
            <p:spPr>
              <a:xfrm>
                <a:off x="6963217" y="4050701"/>
                <a:ext cx="389722" cy="62010"/>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38258193-C133-4EDF-B288-E2DAD5F26BCF}"/>
                  </a:ext>
                </a:extLst>
              </p:cNvPr>
              <p:cNvSpPr/>
              <p:nvPr/>
            </p:nvSpPr>
            <p:spPr>
              <a:xfrm>
                <a:off x="6864989" y="4117475"/>
                <a:ext cx="389722" cy="62010"/>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5573418F-7CAC-4D9C-86A9-C4D0AEA364A8}"/>
                  </a:ext>
                </a:extLst>
              </p:cNvPr>
              <p:cNvSpPr/>
              <p:nvPr/>
            </p:nvSpPr>
            <p:spPr>
              <a:xfrm>
                <a:off x="7372349" y="4117474"/>
                <a:ext cx="317201" cy="67713"/>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8" name="Rectangle 27">
              <a:extLst>
                <a:ext uri="{FF2B5EF4-FFF2-40B4-BE49-F238E27FC236}">
                  <a16:creationId xmlns:a16="http://schemas.microsoft.com/office/drawing/2014/main" id="{5215AA77-5614-42B7-9C75-AAD9F4B05008}"/>
                </a:ext>
              </a:extLst>
            </p:cNvPr>
            <p:cNvSpPr/>
            <p:nvPr/>
          </p:nvSpPr>
          <p:spPr>
            <a:xfrm>
              <a:off x="1565878" y="2982719"/>
              <a:ext cx="278797" cy="58623"/>
            </a:xfrm>
            <a:prstGeom prst="rect">
              <a:avLst/>
            </a:prstGeom>
            <a:solidFill>
              <a:srgbClr val="FFCC0C">
                <a:alpha val="5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728A576B-52A8-4691-9373-5C01F2875A38}"/>
                </a:ext>
              </a:extLst>
            </p:cNvPr>
            <p:cNvSpPr/>
            <p:nvPr/>
          </p:nvSpPr>
          <p:spPr>
            <a:xfrm>
              <a:off x="1876721" y="3121936"/>
              <a:ext cx="278797" cy="58623"/>
            </a:xfrm>
            <a:prstGeom prst="rect">
              <a:avLst/>
            </a:prstGeom>
            <a:solidFill>
              <a:srgbClr val="FFCC0C">
                <a:alpha val="5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43C12665-2376-4CF5-B129-B596EB81B3E0}"/>
                </a:ext>
              </a:extLst>
            </p:cNvPr>
            <p:cNvSpPr/>
            <p:nvPr/>
          </p:nvSpPr>
          <p:spPr>
            <a:xfrm>
              <a:off x="2082203" y="3196977"/>
              <a:ext cx="278797" cy="58623"/>
            </a:xfrm>
            <a:prstGeom prst="rect">
              <a:avLst/>
            </a:prstGeom>
            <a:solidFill>
              <a:srgbClr val="FFCC0C">
                <a:alpha val="5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9" name="TextBox 38">
            <a:extLst>
              <a:ext uri="{FF2B5EF4-FFF2-40B4-BE49-F238E27FC236}">
                <a16:creationId xmlns:a16="http://schemas.microsoft.com/office/drawing/2014/main" id="{E7D719C2-EBD2-4DE3-BD86-3C065301C069}"/>
              </a:ext>
            </a:extLst>
          </p:cNvPr>
          <p:cNvSpPr txBox="1"/>
          <p:nvPr/>
        </p:nvSpPr>
        <p:spPr>
          <a:xfrm>
            <a:off x="164756" y="268030"/>
            <a:ext cx="11862487" cy="646331"/>
          </a:xfrm>
          <a:prstGeom prst="rect">
            <a:avLst/>
          </a:prstGeom>
          <a:solidFill>
            <a:schemeClr val="tx1"/>
          </a:solidFill>
        </p:spPr>
        <p:txBody>
          <a:bodyPr wrap="square" rtlCol="0">
            <a:spAutoFit/>
          </a:bodyPr>
          <a:lstStyle/>
          <a:p>
            <a:pPr algn="ctr"/>
            <a:r>
              <a:rPr lang="en-GB" sz="3600" b="1" cap="all" dirty="0">
                <a:solidFill>
                  <a:schemeClr val="bg1"/>
                </a:solidFill>
                <a:latin typeface="Alte Haas Grotesk" charset="0"/>
                <a:ea typeface="Alte Haas Grotesk" charset="0"/>
                <a:cs typeface="Alte Haas Grotesk" charset="0"/>
              </a:rPr>
              <a:t>Suggesting seats in </a:t>
            </a:r>
            <a:r>
              <a:rPr lang="en-GB" sz="3600" b="1" cap="all" dirty="0" err="1">
                <a:solidFill>
                  <a:schemeClr val="bg1"/>
                </a:solidFill>
                <a:latin typeface="Alte Haas Grotesk" charset="0"/>
                <a:ea typeface="Alte Haas Grotesk" charset="0"/>
                <a:cs typeface="Alte Haas Grotesk" charset="0"/>
              </a:rPr>
              <a:t>Theaters</a:t>
            </a:r>
            <a:endParaRPr lang="en-GB" sz="1000" b="1" cap="all" dirty="0">
              <a:solidFill>
                <a:schemeClr val="bg1"/>
              </a:solidFill>
              <a:latin typeface="Alte Haas Grotesk" charset="0"/>
              <a:ea typeface="Alte Haas Grotesk" charset="0"/>
              <a:cs typeface="Alte Haas Grotesk" charset="0"/>
            </a:endParaRPr>
          </a:p>
        </p:txBody>
      </p:sp>
      <p:sp>
        <p:nvSpPr>
          <p:cNvPr id="40" name="TextBox 39">
            <a:extLst>
              <a:ext uri="{FF2B5EF4-FFF2-40B4-BE49-F238E27FC236}">
                <a16:creationId xmlns:a16="http://schemas.microsoft.com/office/drawing/2014/main" id="{BDE788C3-DB2E-4319-9728-EA477581C248}"/>
              </a:ext>
            </a:extLst>
          </p:cNvPr>
          <p:cNvSpPr txBox="1"/>
          <p:nvPr/>
        </p:nvSpPr>
        <p:spPr>
          <a:xfrm>
            <a:off x="1328698" y="1798315"/>
            <a:ext cx="3088627" cy="523220"/>
          </a:xfrm>
          <a:prstGeom prst="rect">
            <a:avLst/>
          </a:prstGeom>
          <a:noFill/>
        </p:spPr>
        <p:txBody>
          <a:bodyPr wrap="square" rtlCol="0">
            <a:spAutoFit/>
          </a:bodyPr>
          <a:lstStyle/>
          <a:p>
            <a:pPr algn="ctr"/>
            <a:r>
              <a:rPr lang="en-GB" sz="1400" dirty="0">
                <a:solidFill>
                  <a:srgbClr val="00AEFE"/>
                </a:solidFill>
              </a:rPr>
              <a:t>“</a:t>
            </a:r>
            <a:r>
              <a:rPr lang="en-US" sz="1400" dirty="0">
                <a:solidFill>
                  <a:srgbClr val="00AEFE"/>
                </a:solidFill>
              </a:rPr>
              <a:t>What seats can you suggest for 3 people wishing to attend the show Z?</a:t>
            </a:r>
            <a:r>
              <a:rPr lang="en-GB" sz="1400" dirty="0">
                <a:solidFill>
                  <a:srgbClr val="00AEFE"/>
                </a:solidFill>
              </a:rPr>
              <a:t>”</a:t>
            </a:r>
          </a:p>
        </p:txBody>
      </p:sp>
    </p:spTree>
    <p:extLst>
      <p:ext uri="{BB962C8B-B14F-4D97-AF65-F5344CB8AC3E}">
        <p14:creationId xmlns:p14="http://schemas.microsoft.com/office/powerpoint/2010/main" val="2213851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EFEBE8-9C9C-4DF5-A427-ED1C843C3C71}"/>
              </a:ext>
            </a:extLst>
          </p:cNvPr>
          <p:cNvSpPr/>
          <p:nvPr/>
        </p:nvSpPr>
        <p:spPr>
          <a:xfrm>
            <a:off x="9311782" y="2118751"/>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Auditorium Seating </a:t>
            </a:r>
          </a:p>
          <a:p>
            <a:pPr algn="ctr"/>
            <a:r>
              <a:rPr lang="en-US" sz="1200" cap="all" dirty="0">
                <a:solidFill>
                  <a:srgbClr val="D1A2D0"/>
                </a:solidFill>
              </a:rPr>
              <a:t>API</a:t>
            </a:r>
          </a:p>
        </p:txBody>
      </p:sp>
      <p:sp>
        <p:nvSpPr>
          <p:cNvPr id="13" name="Rectangle 12">
            <a:extLst>
              <a:ext uri="{FF2B5EF4-FFF2-40B4-BE49-F238E27FC236}">
                <a16:creationId xmlns:a16="http://schemas.microsoft.com/office/drawing/2014/main" id="{D3A22DE3-2756-4223-B4B0-98630E1413FC}"/>
              </a:ext>
            </a:extLst>
          </p:cNvPr>
          <p:cNvSpPr/>
          <p:nvPr/>
        </p:nvSpPr>
        <p:spPr>
          <a:xfrm>
            <a:off x="9311782" y="3948010"/>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Seats Availability </a:t>
            </a:r>
          </a:p>
          <a:p>
            <a:pPr algn="ctr"/>
            <a:r>
              <a:rPr lang="en-US" sz="1200" cap="all" dirty="0">
                <a:solidFill>
                  <a:srgbClr val="D1A2D0"/>
                </a:solidFill>
              </a:rPr>
              <a:t>API</a:t>
            </a: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D42A72-36A5-4C4A-A821-6A5A84551473}"/>
              </a:ext>
            </a:extLst>
          </p:cNvPr>
          <p:cNvCxnSpPr>
            <a:cxnSpLocks/>
            <a:endCxn id="11" idx="1"/>
          </p:cNvCxnSpPr>
          <p:nvPr/>
        </p:nvCxnSpPr>
        <p:spPr>
          <a:xfrm flipV="1">
            <a:off x="7408977" y="2563109"/>
            <a:ext cx="1902805" cy="789020"/>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A221028-41E3-41B7-B898-00C763C3927E}"/>
              </a:ext>
            </a:extLst>
          </p:cNvPr>
          <p:cNvSpPr txBox="1"/>
          <p:nvPr/>
        </p:nvSpPr>
        <p:spPr>
          <a:xfrm>
            <a:off x="7580402" y="2201508"/>
            <a:ext cx="1395129" cy="646331"/>
          </a:xfrm>
          <a:prstGeom prst="rect">
            <a:avLst/>
          </a:prstGeom>
          <a:noFill/>
        </p:spPr>
        <p:txBody>
          <a:bodyPr wrap="square" rtlCol="0">
            <a:spAutoFit/>
          </a:bodyPr>
          <a:lstStyle/>
          <a:p>
            <a:pPr algn="ctr"/>
            <a:r>
              <a:rPr lang="en-GB" sz="1200" dirty="0">
                <a:solidFill>
                  <a:srgbClr val="D1A2D0"/>
                </a:solidFill>
              </a:rPr>
              <a:t>“I need the auditorium seating of show Z”</a:t>
            </a:r>
          </a:p>
        </p:txBody>
      </p:sp>
      <p:cxnSp>
        <p:nvCxnSpPr>
          <p:cNvPr id="27" name="Straight Arrow Connector 26">
            <a:extLst>
              <a:ext uri="{FF2B5EF4-FFF2-40B4-BE49-F238E27FC236}">
                <a16:creationId xmlns:a16="http://schemas.microsoft.com/office/drawing/2014/main" id="{B1622F6B-4DC9-4027-B86C-4355B4E6432B}"/>
              </a:ext>
            </a:extLst>
          </p:cNvPr>
          <p:cNvCxnSpPr>
            <a:cxnSpLocks/>
            <a:stCxn id="7" idx="3"/>
            <a:endCxn id="13" idx="1"/>
          </p:cNvCxnSpPr>
          <p:nvPr/>
        </p:nvCxnSpPr>
        <p:spPr>
          <a:xfrm>
            <a:off x="7408977" y="3429000"/>
            <a:ext cx="1902805" cy="963368"/>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all" dirty="0">
                <a:solidFill>
                  <a:schemeClr val="tx1"/>
                </a:solidFill>
              </a:rPr>
              <a:t>Seats Suggestions API</a:t>
            </a:r>
          </a:p>
        </p:txBody>
      </p:sp>
      <p:sp>
        <p:nvSpPr>
          <p:cNvPr id="31" name="TextBox 30">
            <a:extLst>
              <a:ext uri="{FF2B5EF4-FFF2-40B4-BE49-F238E27FC236}">
                <a16:creationId xmlns:a16="http://schemas.microsoft.com/office/drawing/2014/main" id="{EC055D91-C652-49BD-B8D5-7668DF94615A}"/>
              </a:ext>
            </a:extLst>
          </p:cNvPr>
          <p:cNvSpPr txBox="1"/>
          <p:nvPr/>
        </p:nvSpPr>
        <p:spPr>
          <a:xfrm>
            <a:off x="7471281" y="4185222"/>
            <a:ext cx="1547136" cy="830997"/>
          </a:xfrm>
          <a:prstGeom prst="rect">
            <a:avLst/>
          </a:prstGeom>
          <a:noFill/>
        </p:spPr>
        <p:txBody>
          <a:bodyPr wrap="square" rtlCol="0">
            <a:spAutoFit/>
          </a:bodyPr>
          <a:lstStyle/>
          <a:p>
            <a:pPr algn="ctr"/>
            <a:r>
              <a:rPr lang="en-GB" sz="1200" dirty="0">
                <a:solidFill>
                  <a:srgbClr val="D1A2D0"/>
                </a:solidFill>
              </a:rPr>
              <a:t>“I also need to know which seats are already reserved for show Z”</a:t>
            </a:r>
          </a:p>
        </p:txBody>
      </p:sp>
      <p:sp>
        <p:nvSpPr>
          <p:cNvPr id="35" name="TextBox 34">
            <a:extLst>
              <a:ext uri="{FF2B5EF4-FFF2-40B4-BE49-F238E27FC236}">
                <a16:creationId xmlns:a16="http://schemas.microsoft.com/office/drawing/2014/main" id="{0B7C584E-5475-4528-B046-7B206D14A432}"/>
              </a:ext>
            </a:extLst>
          </p:cNvPr>
          <p:cNvSpPr txBox="1"/>
          <p:nvPr/>
        </p:nvSpPr>
        <p:spPr>
          <a:xfrm>
            <a:off x="1960011" y="3304398"/>
            <a:ext cx="3288699" cy="954107"/>
          </a:xfrm>
          <a:prstGeom prst="rect">
            <a:avLst/>
          </a:prstGeom>
          <a:noFill/>
        </p:spPr>
        <p:txBody>
          <a:bodyPr wrap="square" rtlCol="0">
            <a:spAutoFit/>
          </a:bodyPr>
          <a:lstStyle/>
          <a:p>
            <a:pPr algn="ctr"/>
            <a:r>
              <a:rPr lang="en-GB" sz="1400" dirty="0">
                <a:solidFill>
                  <a:srgbClr val="FFCC0C"/>
                </a:solidFill>
              </a:rPr>
              <a:t>“Ok. You can have seats </a:t>
            </a:r>
          </a:p>
          <a:p>
            <a:pPr algn="ctr"/>
            <a:r>
              <a:rPr lang="en-GB" sz="1400" dirty="0">
                <a:solidFill>
                  <a:srgbClr val="FFCC0C"/>
                </a:solidFill>
              </a:rPr>
              <a:t>A1, A2, A3 in pricing tier 1, </a:t>
            </a:r>
          </a:p>
          <a:p>
            <a:pPr algn="ctr"/>
            <a:r>
              <a:rPr lang="en-GB" sz="1400" dirty="0">
                <a:solidFill>
                  <a:srgbClr val="FFCC0C"/>
                </a:solidFill>
              </a:rPr>
              <a:t>C4, C5, C6 in pricing tier 2</a:t>
            </a:r>
          </a:p>
          <a:p>
            <a:pPr algn="ctr"/>
            <a:r>
              <a:rPr lang="en-GB" sz="1400" dirty="0">
                <a:solidFill>
                  <a:srgbClr val="FFCC0C"/>
                </a:solidFill>
              </a:rPr>
              <a:t>…”</a:t>
            </a:r>
          </a:p>
        </p:txBody>
      </p:sp>
      <p:grpSp>
        <p:nvGrpSpPr>
          <p:cNvPr id="5" name="Group 4">
            <a:extLst>
              <a:ext uri="{FF2B5EF4-FFF2-40B4-BE49-F238E27FC236}">
                <a16:creationId xmlns:a16="http://schemas.microsoft.com/office/drawing/2014/main" id="{B2C9199F-7444-45D8-A85B-2E179D0B5CBA}"/>
              </a:ext>
            </a:extLst>
          </p:cNvPr>
          <p:cNvGrpSpPr/>
          <p:nvPr/>
        </p:nvGrpSpPr>
        <p:grpSpPr>
          <a:xfrm>
            <a:off x="1401521" y="2854660"/>
            <a:ext cx="1212737" cy="617861"/>
            <a:chOff x="1401521" y="2854660"/>
            <a:chExt cx="1212737" cy="617861"/>
          </a:xfrm>
        </p:grpSpPr>
        <p:grpSp>
          <p:nvGrpSpPr>
            <p:cNvPr id="14" name="Group 13">
              <a:extLst>
                <a:ext uri="{FF2B5EF4-FFF2-40B4-BE49-F238E27FC236}">
                  <a16:creationId xmlns:a16="http://schemas.microsoft.com/office/drawing/2014/main" id="{8015E782-E1B2-4F1E-BC37-958E3F2DE07D}"/>
                </a:ext>
              </a:extLst>
            </p:cNvPr>
            <p:cNvGrpSpPr/>
            <p:nvPr/>
          </p:nvGrpSpPr>
          <p:grpSpPr>
            <a:xfrm>
              <a:off x="1401521" y="2854660"/>
              <a:ext cx="1212737" cy="617861"/>
              <a:chOff x="6489605" y="3639079"/>
              <a:chExt cx="1212737" cy="617861"/>
            </a:xfrm>
          </p:grpSpPr>
          <p:pic>
            <p:nvPicPr>
              <p:cNvPr id="16" name="Picture 15">
                <a:extLst>
                  <a:ext uri="{FF2B5EF4-FFF2-40B4-BE49-F238E27FC236}">
                    <a16:creationId xmlns:a16="http://schemas.microsoft.com/office/drawing/2014/main" id="{E15FDEDC-CD3C-4F08-A3F4-D208BF35D875}"/>
                  </a:ext>
                </a:extLst>
              </p:cNvPr>
              <p:cNvPicPr>
                <a:picLocks noChangeAspect="1"/>
              </p:cNvPicPr>
              <p:nvPr/>
            </p:nvPicPr>
            <p:blipFill rotWithShape="1">
              <a:blip r:embed="rId4">
                <a:extLst>
                  <a:ext uri="{28A0092B-C50C-407E-A947-70E740481C1C}">
                    <a14:useLocalDpi xmlns:a14="http://schemas.microsoft.com/office/drawing/2010/main" val="0"/>
                  </a:ext>
                </a:extLst>
              </a:blip>
              <a:srcRect l="9511" t="10303" r="17994" b="58722"/>
              <a:stretch/>
            </p:blipFill>
            <p:spPr>
              <a:xfrm>
                <a:off x="6489605" y="3639079"/>
                <a:ext cx="1212737" cy="617861"/>
              </a:xfrm>
              <a:prstGeom prst="rect">
                <a:avLst/>
              </a:prstGeom>
              <a:ln>
                <a:solidFill>
                  <a:schemeClr val="tx1"/>
                </a:solidFill>
              </a:ln>
            </p:spPr>
          </p:pic>
          <p:sp>
            <p:nvSpPr>
              <p:cNvPr id="19" name="Rectangle 18">
                <a:extLst>
                  <a:ext uri="{FF2B5EF4-FFF2-40B4-BE49-F238E27FC236}">
                    <a16:creationId xmlns:a16="http://schemas.microsoft.com/office/drawing/2014/main" id="{4E97620C-725D-44AF-B7DC-2784D50EDEE0}"/>
                  </a:ext>
                </a:extLst>
              </p:cNvPr>
              <p:cNvSpPr/>
              <p:nvPr/>
            </p:nvSpPr>
            <p:spPr>
              <a:xfrm>
                <a:off x="6954055" y="3771902"/>
                <a:ext cx="711262" cy="58623"/>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10132AE8-CDDE-4227-AA8C-DDE044BBC187}"/>
                  </a:ext>
                </a:extLst>
              </p:cNvPr>
              <p:cNvSpPr/>
              <p:nvPr/>
            </p:nvSpPr>
            <p:spPr>
              <a:xfrm>
                <a:off x="6650841" y="3839615"/>
                <a:ext cx="1014475" cy="58623"/>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462327D-F9FD-4014-82E1-8ECB092D5E80}"/>
                  </a:ext>
                </a:extLst>
              </p:cNvPr>
              <p:cNvSpPr/>
              <p:nvPr/>
            </p:nvSpPr>
            <p:spPr>
              <a:xfrm>
                <a:off x="6749267" y="3978594"/>
                <a:ext cx="389722" cy="62010"/>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12ADABB2-6494-4895-A005-87A7955889A8}"/>
                  </a:ext>
                </a:extLst>
              </p:cNvPr>
              <p:cNvSpPr/>
              <p:nvPr/>
            </p:nvSpPr>
            <p:spPr>
              <a:xfrm>
                <a:off x="6963217" y="4050701"/>
                <a:ext cx="389722" cy="62010"/>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02CBAFFC-3337-4431-A79B-77D29E885EAA}"/>
                  </a:ext>
                </a:extLst>
              </p:cNvPr>
              <p:cNvSpPr/>
              <p:nvPr/>
            </p:nvSpPr>
            <p:spPr>
              <a:xfrm>
                <a:off x="6864989" y="4117475"/>
                <a:ext cx="389722" cy="62010"/>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CB84D4F2-33C6-4D41-807A-66CA293EDEF9}"/>
                  </a:ext>
                </a:extLst>
              </p:cNvPr>
              <p:cNvSpPr/>
              <p:nvPr/>
            </p:nvSpPr>
            <p:spPr>
              <a:xfrm>
                <a:off x="7372349" y="4117474"/>
                <a:ext cx="317201" cy="67713"/>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Rectangle 1">
              <a:extLst>
                <a:ext uri="{FF2B5EF4-FFF2-40B4-BE49-F238E27FC236}">
                  <a16:creationId xmlns:a16="http://schemas.microsoft.com/office/drawing/2014/main" id="{1D14E2C5-0051-4246-8897-EBACCD640DA5}"/>
                </a:ext>
              </a:extLst>
            </p:cNvPr>
            <p:cNvSpPr/>
            <p:nvPr/>
          </p:nvSpPr>
          <p:spPr>
            <a:xfrm>
              <a:off x="1565878" y="2982719"/>
              <a:ext cx="278797" cy="58623"/>
            </a:xfrm>
            <a:prstGeom prst="rect">
              <a:avLst/>
            </a:prstGeom>
            <a:solidFill>
              <a:srgbClr val="FFCC0C">
                <a:alpha val="5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B02E1523-1EE0-4BE3-AD8D-E1D1FEEE76D0}"/>
                </a:ext>
              </a:extLst>
            </p:cNvPr>
            <p:cNvSpPr/>
            <p:nvPr/>
          </p:nvSpPr>
          <p:spPr>
            <a:xfrm>
              <a:off x="1876721" y="3121936"/>
              <a:ext cx="278797" cy="58623"/>
            </a:xfrm>
            <a:prstGeom prst="rect">
              <a:avLst/>
            </a:prstGeom>
            <a:solidFill>
              <a:srgbClr val="FFCC0C">
                <a:alpha val="5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73B65D07-AB14-4E99-8A08-8BD91409C66F}"/>
                </a:ext>
              </a:extLst>
            </p:cNvPr>
            <p:cNvSpPr/>
            <p:nvPr/>
          </p:nvSpPr>
          <p:spPr>
            <a:xfrm>
              <a:off x="2082203" y="3196977"/>
              <a:ext cx="278797" cy="58623"/>
            </a:xfrm>
            <a:prstGeom prst="rect">
              <a:avLst/>
            </a:prstGeom>
            <a:solidFill>
              <a:srgbClr val="FFCC0C">
                <a:alpha val="5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8" name="TextBox 27">
            <a:extLst>
              <a:ext uri="{FF2B5EF4-FFF2-40B4-BE49-F238E27FC236}">
                <a16:creationId xmlns:a16="http://schemas.microsoft.com/office/drawing/2014/main" id="{82B08930-715D-4DD6-AEA8-248C909E1C9B}"/>
              </a:ext>
            </a:extLst>
          </p:cNvPr>
          <p:cNvSpPr txBox="1"/>
          <p:nvPr/>
        </p:nvSpPr>
        <p:spPr>
          <a:xfrm>
            <a:off x="164756" y="268030"/>
            <a:ext cx="11862487" cy="646331"/>
          </a:xfrm>
          <a:prstGeom prst="rect">
            <a:avLst/>
          </a:prstGeom>
          <a:solidFill>
            <a:schemeClr val="tx1"/>
          </a:solidFill>
        </p:spPr>
        <p:txBody>
          <a:bodyPr wrap="square" rtlCol="0">
            <a:spAutoFit/>
          </a:bodyPr>
          <a:lstStyle/>
          <a:p>
            <a:pPr algn="ctr"/>
            <a:r>
              <a:rPr lang="en-GB" sz="3600" b="1" cap="all" dirty="0">
                <a:solidFill>
                  <a:schemeClr val="bg1"/>
                </a:solidFill>
                <a:latin typeface="Alte Haas Grotesk" charset="0"/>
                <a:ea typeface="Alte Haas Grotesk" charset="0"/>
                <a:cs typeface="Alte Haas Grotesk" charset="0"/>
              </a:rPr>
              <a:t>Suggesting seats in </a:t>
            </a:r>
            <a:r>
              <a:rPr lang="en-GB" sz="3600" b="1" cap="all" dirty="0" err="1">
                <a:solidFill>
                  <a:schemeClr val="bg1"/>
                </a:solidFill>
                <a:latin typeface="Alte Haas Grotesk" charset="0"/>
                <a:ea typeface="Alte Haas Grotesk" charset="0"/>
                <a:cs typeface="Alte Haas Grotesk" charset="0"/>
              </a:rPr>
              <a:t>Theaters</a:t>
            </a:r>
            <a:endParaRPr lang="en-GB" sz="1000" b="1" cap="all" dirty="0">
              <a:solidFill>
                <a:schemeClr val="bg1"/>
              </a:solidFill>
              <a:latin typeface="Alte Haas Grotesk" charset="0"/>
              <a:ea typeface="Alte Haas Grotesk" charset="0"/>
              <a:cs typeface="Alte Haas Grotesk" charset="0"/>
            </a:endParaRPr>
          </a:p>
        </p:txBody>
      </p:sp>
      <p:sp>
        <p:nvSpPr>
          <p:cNvPr id="29" name="TextBox 28">
            <a:extLst>
              <a:ext uri="{FF2B5EF4-FFF2-40B4-BE49-F238E27FC236}">
                <a16:creationId xmlns:a16="http://schemas.microsoft.com/office/drawing/2014/main" id="{FC5BEE4B-B294-4472-B705-C455975BF8B4}"/>
              </a:ext>
            </a:extLst>
          </p:cNvPr>
          <p:cNvSpPr txBox="1"/>
          <p:nvPr/>
        </p:nvSpPr>
        <p:spPr>
          <a:xfrm>
            <a:off x="1328698" y="1798315"/>
            <a:ext cx="3088627" cy="523220"/>
          </a:xfrm>
          <a:prstGeom prst="rect">
            <a:avLst/>
          </a:prstGeom>
          <a:noFill/>
        </p:spPr>
        <p:txBody>
          <a:bodyPr wrap="square" rtlCol="0">
            <a:spAutoFit/>
          </a:bodyPr>
          <a:lstStyle/>
          <a:p>
            <a:pPr algn="ctr"/>
            <a:r>
              <a:rPr lang="en-GB" sz="1400" dirty="0">
                <a:solidFill>
                  <a:srgbClr val="00AEFE"/>
                </a:solidFill>
              </a:rPr>
              <a:t>“</a:t>
            </a:r>
            <a:r>
              <a:rPr lang="en-US" sz="1400" dirty="0">
                <a:solidFill>
                  <a:srgbClr val="00AEFE"/>
                </a:solidFill>
              </a:rPr>
              <a:t>What seats can you suggest for 3 people wishing to attend the show Z?</a:t>
            </a:r>
            <a:r>
              <a:rPr lang="en-GB" sz="1400" dirty="0">
                <a:solidFill>
                  <a:srgbClr val="00AEFE"/>
                </a:solidFill>
              </a:rPr>
              <a:t>”</a:t>
            </a:r>
          </a:p>
        </p:txBody>
      </p:sp>
    </p:spTree>
    <p:extLst>
      <p:ext uri="{BB962C8B-B14F-4D97-AF65-F5344CB8AC3E}">
        <p14:creationId xmlns:p14="http://schemas.microsoft.com/office/powerpoint/2010/main" val="2314708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EFEBE8-9C9C-4DF5-A427-ED1C843C3C71}"/>
              </a:ext>
            </a:extLst>
          </p:cNvPr>
          <p:cNvSpPr/>
          <p:nvPr/>
        </p:nvSpPr>
        <p:spPr>
          <a:xfrm>
            <a:off x="9311782" y="2118751"/>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Auditorium Seating </a:t>
            </a:r>
          </a:p>
          <a:p>
            <a:pPr algn="ctr"/>
            <a:r>
              <a:rPr lang="en-US" sz="1200" cap="all" dirty="0">
                <a:solidFill>
                  <a:srgbClr val="D1A2D0"/>
                </a:solidFill>
              </a:rPr>
              <a:t>API</a:t>
            </a:r>
          </a:p>
        </p:txBody>
      </p:sp>
      <p:sp>
        <p:nvSpPr>
          <p:cNvPr id="13" name="Rectangle 12">
            <a:extLst>
              <a:ext uri="{FF2B5EF4-FFF2-40B4-BE49-F238E27FC236}">
                <a16:creationId xmlns:a16="http://schemas.microsoft.com/office/drawing/2014/main" id="{D3A22DE3-2756-4223-B4B0-98630E1413FC}"/>
              </a:ext>
            </a:extLst>
          </p:cNvPr>
          <p:cNvSpPr/>
          <p:nvPr/>
        </p:nvSpPr>
        <p:spPr>
          <a:xfrm>
            <a:off x="9311782" y="3948010"/>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Seats Availability </a:t>
            </a:r>
          </a:p>
          <a:p>
            <a:pPr algn="ctr"/>
            <a:r>
              <a:rPr lang="en-US" sz="1200" cap="all" dirty="0">
                <a:solidFill>
                  <a:srgbClr val="D1A2D0"/>
                </a:solidFill>
              </a:rPr>
              <a:t>API</a:t>
            </a: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D42A72-36A5-4C4A-A821-6A5A84551473}"/>
              </a:ext>
            </a:extLst>
          </p:cNvPr>
          <p:cNvCxnSpPr>
            <a:cxnSpLocks/>
            <a:endCxn id="11" idx="1"/>
          </p:cNvCxnSpPr>
          <p:nvPr/>
        </p:nvCxnSpPr>
        <p:spPr>
          <a:xfrm flipV="1">
            <a:off x="7408977" y="2563109"/>
            <a:ext cx="1902805" cy="789020"/>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A221028-41E3-41B7-B898-00C763C3927E}"/>
              </a:ext>
            </a:extLst>
          </p:cNvPr>
          <p:cNvSpPr txBox="1"/>
          <p:nvPr/>
        </p:nvSpPr>
        <p:spPr>
          <a:xfrm>
            <a:off x="7580402" y="2201508"/>
            <a:ext cx="1395129" cy="646331"/>
          </a:xfrm>
          <a:prstGeom prst="rect">
            <a:avLst/>
          </a:prstGeom>
          <a:noFill/>
        </p:spPr>
        <p:txBody>
          <a:bodyPr wrap="square" rtlCol="0">
            <a:spAutoFit/>
          </a:bodyPr>
          <a:lstStyle/>
          <a:p>
            <a:pPr algn="ctr"/>
            <a:r>
              <a:rPr lang="en-GB" sz="1200" dirty="0">
                <a:solidFill>
                  <a:srgbClr val="D1A2D0"/>
                </a:solidFill>
              </a:rPr>
              <a:t>“I need the auditorium seating of show Z”</a:t>
            </a:r>
          </a:p>
        </p:txBody>
      </p:sp>
      <p:cxnSp>
        <p:nvCxnSpPr>
          <p:cNvPr id="27" name="Straight Arrow Connector 26">
            <a:extLst>
              <a:ext uri="{FF2B5EF4-FFF2-40B4-BE49-F238E27FC236}">
                <a16:creationId xmlns:a16="http://schemas.microsoft.com/office/drawing/2014/main" id="{B1622F6B-4DC9-4027-B86C-4355B4E6432B}"/>
              </a:ext>
            </a:extLst>
          </p:cNvPr>
          <p:cNvCxnSpPr>
            <a:cxnSpLocks/>
            <a:stCxn id="7" idx="3"/>
            <a:endCxn id="13" idx="1"/>
          </p:cNvCxnSpPr>
          <p:nvPr/>
        </p:nvCxnSpPr>
        <p:spPr>
          <a:xfrm>
            <a:off x="7408977" y="3429000"/>
            <a:ext cx="1902805" cy="963368"/>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all" dirty="0">
                <a:solidFill>
                  <a:schemeClr val="tx1"/>
                </a:solidFill>
              </a:rPr>
              <a:t>Seats Suggestions API</a:t>
            </a:r>
          </a:p>
        </p:txBody>
      </p:sp>
      <p:sp>
        <p:nvSpPr>
          <p:cNvPr id="31" name="TextBox 30">
            <a:extLst>
              <a:ext uri="{FF2B5EF4-FFF2-40B4-BE49-F238E27FC236}">
                <a16:creationId xmlns:a16="http://schemas.microsoft.com/office/drawing/2014/main" id="{EC055D91-C652-49BD-B8D5-7668DF94615A}"/>
              </a:ext>
            </a:extLst>
          </p:cNvPr>
          <p:cNvSpPr txBox="1"/>
          <p:nvPr/>
        </p:nvSpPr>
        <p:spPr>
          <a:xfrm>
            <a:off x="7471281" y="4185222"/>
            <a:ext cx="1547136" cy="830997"/>
          </a:xfrm>
          <a:prstGeom prst="rect">
            <a:avLst/>
          </a:prstGeom>
          <a:noFill/>
        </p:spPr>
        <p:txBody>
          <a:bodyPr wrap="square" rtlCol="0">
            <a:spAutoFit/>
          </a:bodyPr>
          <a:lstStyle/>
          <a:p>
            <a:pPr algn="ctr"/>
            <a:r>
              <a:rPr lang="en-GB" sz="1200" dirty="0">
                <a:solidFill>
                  <a:srgbClr val="D1A2D0"/>
                </a:solidFill>
              </a:rPr>
              <a:t>“I also need to know which seats are already reserved for show Z”</a:t>
            </a:r>
          </a:p>
        </p:txBody>
      </p:sp>
      <p:sp>
        <p:nvSpPr>
          <p:cNvPr id="35" name="TextBox 34">
            <a:extLst>
              <a:ext uri="{FF2B5EF4-FFF2-40B4-BE49-F238E27FC236}">
                <a16:creationId xmlns:a16="http://schemas.microsoft.com/office/drawing/2014/main" id="{0B7C584E-5475-4528-B046-7B206D14A432}"/>
              </a:ext>
            </a:extLst>
          </p:cNvPr>
          <p:cNvSpPr txBox="1"/>
          <p:nvPr/>
        </p:nvSpPr>
        <p:spPr>
          <a:xfrm>
            <a:off x="1960011" y="3304398"/>
            <a:ext cx="3288699" cy="954107"/>
          </a:xfrm>
          <a:prstGeom prst="rect">
            <a:avLst/>
          </a:prstGeom>
          <a:noFill/>
        </p:spPr>
        <p:txBody>
          <a:bodyPr wrap="square" rtlCol="0">
            <a:spAutoFit/>
          </a:bodyPr>
          <a:lstStyle/>
          <a:p>
            <a:pPr algn="ctr"/>
            <a:r>
              <a:rPr lang="en-GB" sz="1400" dirty="0">
                <a:solidFill>
                  <a:srgbClr val="FFCC0C"/>
                </a:solidFill>
              </a:rPr>
              <a:t>“Ok. You can have seats </a:t>
            </a:r>
          </a:p>
          <a:p>
            <a:pPr algn="ctr"/>
            <a:r>
              <a:rPr lang="en-GB" sz="1400" dirty="0">
                <a:solidFill>
                  <a:srgbClr val="FFCC0C"/>
                </a:solidFill>
              </a:rPr>
              <a:t>A1, A2, A3 in pricing tier 1, </a:t>
            </a:r>
          </a:p>
          <a:p>
            <a:pPr algn="ctr"/>
            <a:r>
              <a:rPr lang="en-GB" sz="1400" dirty="0">
                <a:solidFill>
                  <a:srgbClr val="FFCC0C"/>
                </a:solidFill>
              </a:rPr>
              <a:t>C4, C5, C6 in pricing tier 2</a:t>
            </a:r>
          </a:p>
          <a:p>
            <a:pPr algn="ctr"/>
            <a:r>
              <a:rPr lang="en-GB" sz="1400" dirty="0">
                <a:solidFill>
                  <a:srgbClr val="FFCC0C"/>
                </a:solidFill>
              </a:rPr>
              <a:t>…”</a:t>
            </a:r>
          </a:p>
        </p:txBody>
      </p:sp>
      <p:grpSp>
        <p:nvGrpSpPr>
          <p:cNvPr id="5" name="Group 4">
            <a:extLst>
              <a:ext uri="{FF2B5EF4-FFF2-40B4-BE49-F238E27FC236}">
                <a16:creationId xmlns:a16="http://schemas.microsoft.com/office/drawing/2014/main" id="{B2C9199F-7444-45D8-A85B-2E179D0B5CBA}"/>
              </a:ext>
            </a:extLst>
          </p:cNvPr>
          <p:cNvGrpSpPr/>
          <p:nvPr/>
        </p:nvGrpSpPr>
        <p:grpSpPr>
          <a:xfrm>
            <a:off x="1401521" y="2854660"/>
            <a:ext cx="1212737" cy="617861"/>
            <a:chOff x="1401521" y="2854660"/>
            <a:chExt cx="1212737" cy="617861"/>
          </a:xfrm>
        </p:grpSpPr>
        <p:grpSp>
          <p:nvGrpSpPr>
            <p:cNvPr id="14" name="Group 13">
              <a:extLst>
                <a:ext uri="{FF2B5EF4-FFF2-40B4-BE49-F238E27FC236}">
                  <a16:creationId xmlns:a16="http://schemas.microsoft.com/office/drawing/2014/main" id="{8015E782-E1B2-4F1E-BC37-958E3F2DE07D}"/>
                </a:ext>
              </a:extLst>
            </p:cNvPr>
            <p:cNvGrpSpPr/>
            <p:nvPr/>
          </p:nvGrpSpPr>
          <p:grpSpPr>
            <a:xfrm>
              <a:off x="1401521" y="2854660"/>
              <a:ext cx="1212737" cy="617861"/>
              <a:chOff x="6489605" y="3639079"/>
              <a:chExt cx="1212737" cy="617861"/>
            </a:xfrm>
          </p:grpSpPr>
          <p:pic>
            <p:nvPicPr>
              <p:cNvPr id="16" name="Picture 15">
                <a:extLst>
                  <a:ext uri="{FF2B5EF4-FFF2-40B4-BE49-F238E27FC236}">
                    <a16:creationId xmlns:a16="http://schemas.microsoft.com/office/drawing/2014/main" id="{E15FDEDC-CD3C-4F08-A3F4-D208BF35D875}"/>
                  </a:ext>
                </a:extLst>
              </p:cNvPr>
              <p:cNvPicPr>
                <a:picLocks noChangeAspect="1"/>
              </p:cNvPicPr>
              <p:nvPr/>
            </p:nvPicPr>
            <p:blipFill rotWithShape="1">
              <a:blip r:embed="rId4">
                <a:extLst>
                  <a:ext uri="{28A0092B-C50C-407E-A947-70E740481C1C}">
                    <a14:useLocalDpi xmlns:a14="http://schemas.microsoft.com/office/drawing/2010/main" val="0"/>
                  </a:ext>
                </a:extLst>
              </a:blip>
              <a:srcRect l="9511" t="10303" r="17994" b="58722"/>
              <a:stretch/>
            </p:blipFill>
            <p:spPr>
              <a:xfrm>
                <a:off x="6489605" y="3639079"/>
                <a:ext cx="1212737" cy="617861"/>
              </a:xfrm>
              <a:prstGeom prst="rect">
                <a:avLst/>
              </a:prstGeom>
              <a:ln>
                <a:solidFill>
                  <a:schemeClr val="tx1"/>
                </a:solidFill>
              </a:ln>
            </p:spPr>
          </p:pic>
          <p:sp>
            <p:nvSpPr>
              <p:cNvPr id="19" name="Rectangle 18">
                <a:extLst>
                  <a:ext uri="{FF2B5EF4-FFF2-40B4-BE49-F238E27FC236}">
                    <a16:creationId xmlns:a16="http://schemas.microsoft.com/office/drawing/2014/main" id="{4E97620C-725D-44AF-B7DC-2784D50EDEE0}"/>
                  </a:ext>
                </a:extLst>
              </p:cNvPr>
              <p:cNvSpPr/>
              <p:nvPr/>
            </p:nvSpPr>
            <p:spPr>
              <a:xfrm>
                <a:off x="6954055" y="3771902"/>
                <a:ext cx="711262" cy="58623"/>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10132AE8-CDDE-4227-AA8C-DDE044BBC187}"/>
                  </a:ext>
                </a:extLst>
              </p:cNvPr>
              <p:cNvSpPr/>
              <p:nvPr/>
            </p:nvSpPr>
            <p:spPr>
              <a:xfrm>
                <a:off x="6650841" y="3839615"/>
                <a:ext cx="1014475" cy="58623"/>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462327D-F9FD-4014-82E1-8ECB092D5E80}"/>
                  </a:ext>
                </a:extLst>
              </p:cNvPr>
              <p:cNvSpPr/>
              <p:nvPr/>
            </p:nvSpPr>
            <p:spPr>
              <a:xfrm>
                <a:off x="6749267" y="3978594"/>
                <a:ext cx="389722" cy="62010"/>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12ADABB2-6494-4895-A005-87A7955889A8}"/>
                  </a:ext>
                </a:extLst>
              </p:cNvPr>
              <p:cNvSpPr/>
              <p:nvPr/>
            </p:nvSpPr>
            <p:spPr>
              <a:xfrm>
                <a:off x="6963217" y="4050701"/>
                <a:ext cx="389722" cy="62010"/>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02CBAFFC-3337-4431-A79B-77D29E885EAA}"/>
                  </a:ext>
                </a:extLst>
              </p:cNvPr>
              <p:cNvSpPr/>
              <p:nvPr/>
            </p:nvSpPr>
            <p:spPr>
              <a:xfrm>
                <a:off x="6864989" y="4117475"/>
                <a:ext cx="389722" cy="62010"/>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CB84D4F2-33C6-4D41-807A-66CA293EDEF9}"/>
                  </a:ext>
                </a:extLst>
              </p:cNvPr>
              <p:cNvSpPr/>
              <p:nvPr/>
            </p:nvSpPr>
            <p:spPr>
              <a:xfrm>
                <a:off x="7372349" y="4117474"/>
                <a:ext cx="317201" cy="67713"/>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Rectangle 1">
              <a:extLst>
                <a:ext uri="{FF2B5EF4-FFF2-40B4-BE49-F238E27FC236}">
                  <a16:creationId xmlns:a16="http://schemas.microsoft.com/office/drawing/2014/main" id="{1D14E2C5-0051-4246-8897-EBACCD640DA5}"/>
                </a:ext>
              </a:extLst>
            </p:cNvPr>
            <p:cNvSpPr/>
            <p:nvPr/>
          </p:nvSpPr>
          <p:spPr>
            <a:xfrm>
              <a:off x="1565878" y="2982719"/>
              <a:ext cx="278797" cy="58623"/>
            </a:xfrm>
            <a:prstGeom prst="rect">
              <a:avLst/>
            </a:prstGeom>
            <a:solidFill>
              <a:srgbClr val="FFCC0C">
                <a:alpha val="5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B02E1523-1EE0-4BE3-AD8D-E1D1FEEE76D0}"/>
                </a:ext>
              </a:extLst>
            </p:cNvPr>
            <p:cNvSpPr/>
            <p:nvPr/>
          </p:nvSpPr>
          <p:spPr>
            <a:xfrm>
              <a:off x="1876721" y="3121936"/>
              <a:ext cx="278797" cy="58623"/>
            </a:xfrm>
            <a:prstGeom prst="rect">
              <a:avLst/>
            </a:prstGeom>
            <a:solidFill>
              <a:srgbClr val="FFCC0C">
                <a:alpha val="5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73B65D07-AB14-4E99-8A08-8BD91409C66F}"/>
                </a:ext>
              </a:extLst>
            </p:cNvPr>
            <p:cNvSpPr/>
            <p:nvPr/>
          </p:nvSpPr>
          <p:spPr>
            <a:xfrm>
              <a:off x="2082203" y="3196977"/>
              <a:ext cx="278797" cy="58623"/>
            </a:xfrm>
            <a:prstGeom prst="rect">
              <a:avLst/>
            </a:prstGeom>
            <a:solidFill>
              <a:srgbClr val="FFCC0C">
                <a:alpha val="5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8" name="TextBox 27">
            <a:extLst>
              <a:ext uri="{FF2B5EF4-FFF2-40B4-BE49-F238E27FC236}">
                <a16:creationId xmlns:a16="http://schemas.microsoft.com/office/drawing/2014/main" id="{F062FC8A-9568-4D14-905A-E21AF5ACBAB2}"/>
              </a:ext>
            </a:extLst>
          </p:cNvPr>
          <p:cNvSpPr txBox="1"/>
          <p:nvPr/>
        </p:nvSpPr>
        <p:spPr>
          <a:xfrm>
            <a:off x="164756" y="268030"/>
            <a:ext cx="11862487" cy="646331"/>
          </a:xfrm>
          <a:prstGeom prst="rect">
            <a:avLst/>
          </a:prstGeom>
          <a:solidFill>
            <a:schemeClr val="tx1"/>
          </a:solidFill>
        </p:spPr>
        <p:txBody>
          <a:bodyPr wrap="square" rtlCol="0">
            <a:spAutoFit/>
          </a:bodyPr>
          <a:lstStyle/>
          <a:p>
            <a:pPr algn="ctr"/>
            <a:r>
              <a:rPr lang="en-GB" sz="3600" b="1" cap="all" dirty="0">
                <a:solidFill>
                  <a:schemeClr val="bg1"/>
                </a:solidFill>
                <a:latin typeface="Alte Haas Grotesk" charset="0"/>
                <a:ea typeface="Alte Haas Grotesk" charset="0"/>
                <a:cs typeface="Alte Haas Grotesk" charset="0"/>
              </a:rPr>
              <a:t>Suggesting seats in </a:t>
            </a:r>
            <a:r>
              <a:rPr lang="en-GB" sz="3600" b="1" cap="all" dirty="0" err="1">
                <a:solidFill>
                  <a:schemeClr val="bg1"/>
                </a:solidFill>
                <a:latin typeface="Alte Haas Grotesk" charset="0"/>
                <a:ea typeface="Alte Haas Grotesk" charset="0"/>
                <a:cs typeface="Alte Haas Grotesk" charset="0"/>
              </a:rPr>
              <a:t>Theaters</a:t>
            </a:r>
            <a:endParaRPr lang="en-GB" sz="1000" b="1" cap="all" dirty="0">
              <a:solidFill>
                <a:schemeClr val="bg1"/>
              </a:solidFill>
              <a:latin typeface="Alte Haas Grotesk" charset="0"/>
              <a:ea typeface="Alte Haas Grotesk" charset="0"/>
              <a:cs typeface="Alte Haas Grotesk" charset="0"/>
            </a:endParaRPr>
          </a:p>
        </p:txBody>
      </p:sp>
      <p:sp>
        <p:nvSpPr>
          <p:cNvPr id="29" name="TextBox 28">
            <a:extLst>
              <a:ext uri="{FF2B5EF4-FFF2-40B4-BE49-F238E27FC236}">
                <a16:creationId xmlns:a16="http://schemas.microsoft.com/office/drawing/2014/main" id="{7368A3CE-64F5-4371-88A9-FB8D99F14B83}"/>
              </a:ext>
            </a:extLst>
          </p:cNvPr>
          <p:cNvSpPr txBox="1"/>
          <p:nvPr/>
        </p:nvSpPr>
        <p:spPr>
          <a:xfrm>
            <a:off x="1328698" y="1798315"/>
            <a:ext cx="3088627" cy="523220"/>
          </a:xfrm>
          <a:prstGeom prst="rect">
            <a:avLst/>
          </a:prstGeom>
          <a:noFill/>
        </p:spPr>
        <p:txBody>
          <a:bodyPr wrap="square" rtlCol="0">
            <a:spAutoFit/>
          </a:bodyPr>
          <a:lstStyle/>
          <a:p>
            <a:pPr algn="ctr"/>
            <a:r>
              <a:rPr lang="en-GB" sz="1400" dirty="0">
                <a:solidFill>
                  <a:srgbClr val="00AEFE"/>
                </a:solidFill>
              </a:rPr>
              <a:t>“</a:t>
            </a:r>
            <a:r>
              <a:rPr lang="en-US" sz="1400" dirty="0">
                <a:solidFill>
                  <a:srgbClr val="00AEFE"/>
                </a:solidFill>
              </a:rPr>
              <a:t>What seats can you suggest for 3 people wishing to attend the show Z?</a:t>
            </a:r>
            <a:r>
              <a:rPr lang="en-GB" sz="1400" dirty="0">
                <a:solidFill>
                  <a:srgbClr val="00AEFE"/>
                </a:solidFill>
              </a:rPr>
              <a:t>”</a:t>
            </a:r>
          </a:p>
        </p:txBody>
      </p:sp>
    </p:spTree>
    <p:extLst>
      <p:ext uri="{BB962C8B-B14F-4D97-AF65-F5344CB8AC3E}">
        <p14:creationId xmlns:p14="http://schemas.microsoft.com/office/powerpoint/2010/main" val="2830291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2D57571-A4C4-40A6-82F7-FD8DED776BCF}"/>
              </a:ext>
            </a:extLst>
          </p:cNvPr>
          <p:cNvSpPr txBox="1"/>
          <p:nvPr/>
        </p:nvSpPr>
        <p:spPr>
          <a:xfrm>
            <a:off x="2325890" y="3036585"/>
            <a:ext cx="7540220" cy="1092607"/>
          </a:xfrm>
          <a:prstGeom prst="rect">
            <a:avLst/>
          </a:prstGeom>
          <a:noFill/>
        </p:spPr>
        <p:txBody>
          <a:bodyPr wrap="square" rtlCol="0">
            <a:spAutoFit/>
          </a:bodyPr>
          <a:lstStyle/>
          <a:p>
            <a:pPr algn="ctr"/>
            <a:r>
              <a:rPr lang="en-GB" sz="4500" b="1" cap="all" dirty="0">
                <a:solidFill>
                  <a:schemeClr val="bg1"/>
                </a:solidFill>
                <a:latin typeface="Alte Haas Grotesk" charset="0"/>
                <a:ea typeface="Alte Haas Grotesk" charset="0"/>
                <a:cs typeface="Alte Haas Grotesk" charset="0"/>
              </a:rPr>
              <a:t>API architecture</a:t>
            </a:r>
            <a:br>
              <a:rPr lang="en-GB" sz="4500" b="1" cap="all" dirty="0">
                <a:solidFill>
                  <a:schemeClr val="bg1"/>
                </a:solidFill>
                <a:latin typeface="Alte Haas Grotesk" charset="0"/>
                <a:ea typeface="Alte Haas Grotesk" charset="0"/>
                <a:cs typeface="Alte Haas Grotesk" charset="0"/>
              </a:rPr>
            </a:br>
            <a:r>
              <a:rPr lang="en-GB" sz="2000" b="1" cap="all" dirty="0">
                <a:solidFill>
                  <a:srgbClr val="D1A2D0"/>
                </a:solidFill>
                <a:latin typeface="Alte Haas Grotesk" charset="0"/>
                <a:ea typeface="Alte Haas Grotesk" charset="0"/>
                <a:cs typeface="Alte Haas Grotesk" charset="0"/>
              </a:rPr>
              <a:t>(2 options)</a:t>
            </a:r>
            <a:endParaRPr lang="en-GB" sz="1600" b="1" cap="all" dirty="0">
              <a:solidFill>
                <a:srgbClr val="D1A2D0"/>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3443942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8B706D-4EF9-4352-8018-2F12F2A2FC0C}"/>
              </a:ext>
            </a:extLst>
          </p:cNvPr>
          <p:cNvSpPr txBox="1"/>
          <p:nvPr/>
        </p:nvSpPr>
        <p:spPr>
          <a:xfrm>
            <a:off x="191911" y="84666"/>
            <a:ext cx="976490" cy="1200329"/>
          </a:xfrm>
          <a:prstGeom prst="rect">
            <a:avLst/>
          </a:prstGeom>
          <a:noFill/>
        </p:spPr>
        <p:txBody>
          <a:bodyPr wrap="square" rtlCol="0">
            <a:spAutoFit/>
          </a:bodyPr>
          <a:lstStyle/>
          <a:p>
            <a:r>
              <a:rPr lang="en-GB" sz="7200" b="1" dirty="0">
                <a:solidFill>
                  <a:srgbClr val="D1A2D0"/>
                </a:solidFill>
                <a:latin typeface="Alte Haas Grotesk" panose="02000503000000020004" pitchFamily="2" charset="0"/>
              </a:rPr>
              <a:t>1.</a:t>
            </a:r>
          </a:p>
        </p:txBody>
      </p:sp>
      <p:grpSp>
        <p:nvGrpSpPr>
          <p:cNvPr id="7" name="Group 6">
            <a:extLst>
              <a:ext uri="{FF2B5EF4-FFF2-40B4-BE49-F238E27FC236}">
                <a16:creationId xmlns:a16="http://schemas.microsoft.com/office/drawing/2014/main" id="{F854B143-055C-440D-B1BD-3C022B839053}"/>
              </a:ext>
            </a:extLst>
          </p:cNvPr>
          <p:cNvGrpSpPr/>
          <p:nvPr/>
        </p:nvGrpSpPr>
        <p:grpSpPr>
          <a:xfrm>
            <a:off x="1066800" y="285750"/>
            <a:ext cx="10058400" cy="6286500"/>
            <a:chOff x="1066800" y="285750"/>
            <a:chExt cx="10058400" cy="6286500"/>
          </a:xfrm>
        </p:grpSpPr>
        <p:grpSp>
          <p:nvGrpSpPr>
            <p:cNvPr id="4" name="Group 3">
              <a:extLst>
                <a:ext uri="{FF2B5EF4-FFF2-40B4-BE49-F238E27FC236}">
                  <a16:creationId xmlns:a16="http://schemas.microsoft.com/office/drawing/2014/main" id="{D33694B6-9A5C-4F27-9014-EB6B31C893EF}"/>
                </a:ext>
              </a:extLst>
            </p:cNvPr>
            <p:cNvGrpSpPr/>
            <p:nvPr/>
          </p:nvGrpSpPr>
          <p:grpSpPr>
            <a:xfrm>
              <a:off x="1066800" y="285750"/>
              <a:ext cx="10058400" cy="6286500"/>
              <a:chOff x="1066800" y="285750"/>
              <a:chExt cx="10058400" cy="628650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
            <p:nvSpPr>
              <p:cNvPr id="3" name="Rectangle 2">
                <a:extLst>
                  <a:ext uri="{FF2B5EF4-FFF2-40B4-BE49-F238E27FC236}">
                    <a16:creationId xmlns:a16="http://schemas.microsoft.com/office/drawing/2014/main" id="{24152295-A056-4A30-AB05-683ADF73B08B}"/>
                  </a:ext>
                </a:extLst>
              </p:cNvPr>
              <p:cNvSpPr/>
              <p:nvPr/>
            </p:nvSpPr>
            <p:spPr>
              <a:xfrm>
                <a:off x="4826000" y="2853267"/>
                <a:ext cx="2540000" cy="1151466"/>
              </a:xfrm>
              <a:prstGeom prst="rect">
                <a:avLst/>
              </a:prstGeom>
              <a:solidFill>
                <a:srgbClr val="FFCC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cap="all" dirty="0">
                    <a:solidFill>
                      <a:schemeClr val="tx1"/>
                    </a:solidFill>
                    <a:latin typeface="Alte Haas Grotesk" panose="02000503000000020004" pitchFamily="2" charset="0"/>
                  </a:rPr>
                  <a:t>Hexagon (domain)</a:t>
                </a:r>
              </a:p>
            </p:txBody>
          </p:sp>
        </p:grpSp>
        <p:pic>
          <p:nvPicPr>
            <p:cNvPr id="6" name="Picture 5">
              <a:extLst>
                <a:ext uri="{FF2B5EF4-FFF2-40B4-BE49-F238E27FC236}">
                  <a16:creationId xmlns:a16="http://schemas.microsoft.com/office/drawing/2014/main" id="{DD4DF2FB-0BDF-4043-B8F6-E624FFB695D6}"/>
                </a:ext>
              </a:extLst>
            </p:cNvPr>
            <p:cNvPicPr>
              <a:picLocks noChangeAspect="1"/>
            </p:cNvPicPr>
            <p:nvPr/>
          </p:nvPicPr>
          <p:blipFill rotWithShape="1">
            <a:blip r:embed="rId4">
              <a:extLst>
                <a:ext uri="{28A0092B-C50C-407E-A947-70E740481C1C}">
                  <a14:useLocalDpi xmlns:a14="http://schemas.microsoft.com/office/drawing/2010/main" val="0"/>
                </a:ext>
              </a:extLst>
            </a:blip>
            <a:srcRect l="41256" t="33536" r="41903" b="59777"/>
            <a:stretch/>
          </p:blipFill>
          <p:spPr>
            <a:xfrm>
              <a:off x="5216529" y="2390034"/>
              <a:ext cx="1693864" cy="420370"/>
            </a:xfrm>
            <a:prstGeom prst="rect">
              <a:avLst/>
            </a:prstGeom>
          </p:spPr>
        </p:pic>
      </p:grpSp>
    </p:spTree>
    <p:extLst>
      <p:ext uri="{BB962C8B-B14F-4D97-AF65-F5344CB8AC3E}">
        <p14:creationId xmlns:p14="http://schemas.microsoft.com/office/powerpoint/2010/main" val="18716660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BA7B11-61E0-4F60-8288-810A2B050FD3}"/>
              </a:ext>
            </a:extLst>
          </p:cNvPr>
          <p:cNvSpPr/>
          <p:nvPr/>
        </p:nvSpPr>
        <p:spPr>
          <a:xfrm>
            <a:off x="5915379" y="163689"/>
            <a:ext cx="5390444" cy="58250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EEC79E9F-ED88-489E-9EAC-BE84DF27610F}"/>
              </a:ext>
            </a:extLst>
          </p:cNvPr>
          <p:cNvSpPr txBox="1"/>
          <p:nvPr/>
        </p:nvSpPr>
        <p:spPr>
          <a:xfrm>
            <a:off x="2325890" y="3036585"/>
            <a:ext cx="7540220" cy="784830"/>
          </a:xfrm>
          <a:prstGeom prst="rect">
            <a:avLst/>
          </a:prstGeom>
          <a:noFill/>
        </p:spPr>
        <p:txBody>
          <a:bodyPr wrap="square" rtlCol="0">
            <a:spAutoFit/>
          </a:bodyPr>
          <a:lstStyle/>
          <a:p>
            <a:pPr algn="ctr"/>
            <a:r>
              <a:rPr lang="en-GB" sz="4500" b="1" cap="all" dirty="0">
                <a:solidFill>
                  <a:schemeClr val="bg1"/>
                </a:solidFill>
                <a:latin typeface="Alte Haas Grotesk" charset="0"/>
                <a:ea typeface="Alte Haas Grotesk" charset="0"/>
                <a:cs typeface="Alte Haas Grotesk" charset="0"/>
              </a:rPr>
              <a:t>Option 2 pre-requisite</a:t>
            </a:r>
            <a:endParaRPr lang="en-GB" sz="1200" b="1" cap="all" dirty="0">
              <a:solidFill>
                <a:schemeClr val="bg1"/>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1887190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FA69EE9-1E1B-4407-8107-AB054D59C222}"/>
              </a:ext>
            </a:extLst>
          </p:cNvPr>
          <p:cNvSpPr txBox="1"/>
          <p:nvPr/>
        </p:nvSpPr>
        <p:spPr>
          <a:xfrm>
            <a:off x="6477716" y="6233569"/>
            <a:ext cx="6096000" cy="261610"/>
          </a:xfrm>
          <a:prstGeom prst="rect">
            <a:avLst/>
          </a:prstGeom>
          <a:noFill/>
        </p:spPr>
        <p:txBody>
          <a:bodyPr wrap="square">
            <a:spAutoFit/>
          </a:bodyPr>
          <a:lstStyle/>
          <a:p>
            <a:r>
              <a:rPr lang="fr-FR" sz="1100" dirty="0">
                <a:solidFill>
                  <a:schemeClr val="bg1"/>
                </a:solidFill>
              </a:rPr>
              <a:t>Source: http://coder.efelti.com/2018/02/introduction-of-functional-programming.html</a:t>
            </a:r>
          </a:p>
        </p:txBody>
      </p:sp>
      <p:grpSp>
        <p:nvGrpSpPr>
          <p:cNvPr id="4" name="Group 3">
            <a:extLst>
              <a:ext uri="{FF2B5EF4-FFF2-40B4-BE49-F238E27FC236}">
                <a16:creationId xmlns:a16="http://schemas.microsoft.com/office/drawing/2014/main" id="{D7CDBB18-418D-439A-8BDB-241058027027}"/>
              </a:ext>
            </a:extLst>
          </p:cNvPr>
          <p:cNvGrpSpPr/>
          <p:nvPr/>
        </p:nvGrpSpPr>
        <p:grpSpPr>
          <a:xfrm>
            <a:off x="2179899" y="736921"/>
            <a:ext cx="7820628" cy="4880659"/>
            <a:chOff x="2179899" y="736921"/>
            <a:chExt cx="7820628" cy="4880659"/>
          </a:xfrm>
        </p:grpSpPr>
        <p:pic>
          <p:nvPicPr>
            <p:cNvPr id="8" name="Picture 7">
              <a:extLst>
                <a:ext uri="{FF2B5EF4-FFF2-40B4-BE49-F238E27FC236}">
                  <a16:creationId xmlns:a16="http://schemas.microsoft.com/office/drawing/2014/main" id="{D4BB32BC-5B69-4DFF-9A0D-4592A7FEBFF1}"/>
                </a:ext>
              </a:extLst>
            </p:cNvPr>
            <p:cNvPicPr>
              <a:picLocks noChangeAspect="1"/>
            </p:cNvPicPr>
            <p:nvPr/>
          </p:nvPicPr>
          <p:blipFill rotWithShape="1">
            <a:blip r:embed="rId3">
              <a:extLst>
                <a:ext uri="{28A0092B-C50C-407E-A947-70E740481C1C}">
                  <a14:useLocalDpi xmlns:a14="http://schemas.microsoft.com/office/drawing/2010/main" val="0"/>
                </a:ext>
              </a:extLst>
            </a:blip>
            <a:srcRect l="1805" t="3015" r="1947" b="2792"/>
            <a:stretch/>
          </p:blipFill>
          <p:spPr>
            <a:xfrm>
              <a:off x="2179899" y="736922"/>
              <a:ext cx="7820628" cy="4880658"/>
            </a:xfrm>
            <a:prstGeom prst="rect">
              <a:avLst/>
            </a:prstGeom>
            <a:ln>
              <a:solidFill>
                <a:schemeClr val="tx1"/>
              </a:solidFill>
            </a:ln>
          </p:spPr>
        </p:pic>
        <p:sp>
          <p:nvSpPr>
            <p:cNvPr id="5" name="Rectangle 4">
              <a:extLst>
                <a:ext uri="{FF2B5EF4-FFF2-40B4-BE49-F238E27FC236}">
                  <a16:creationId xmlns:a16="http://schemas.microsoft.com/office/drawing/2014/main" id="{6181CFFA-C899-46F1-8203-7584AE66043D}"/>
                </a:ext>
              </a:extLst>
            </p:cNvPr>
            <p:cNvSpPr/>
            <p:nvPr/>
          </p:nvSpPr>
          <p:spPr>
            <a:xfrm>
              <a:off x="4826000" y="736921"/>
              <a:ext cx="1651716" cy="4880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Rectangle 1">
            <a:extLst>
              <a:ext uri="{FF2B5EF4-FFF2-40B4-BE49-F238E27FC236}">
                <a16:creationId xmlns:a16="http://schemas.microsoft.com/office/drawing/2014/main" id="{69BA7B11-61E0-4F60-8288-810A2B050FD3}"/>
              </a:ext>
            </a:extLst>
          </p:cNvPr>
          <p:cNvSpPr/>
          <p:nvPr/>
        </p:nvSpPr>
        <p:spPr>
          <a:xfrm>
            <a:off x="5915379" y="163689"/>
            <a:ext cx="5390444" cy="58250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20471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FA69EE9-1E1B-4407-8107-AB054D59C222}"/>
              </a:ext>
            </a:extLst>
          </p:cNvPr>
          <p:cNvSpPr txBox="1"/>
          <p:nvPr/>
        </p:nvSpPr>
        <p:spPr>
          <a:xfrm>
            <a:off x="6477716" y="6233569"/>
            <a:ext cx="6096000" cy="261610"/>
          </a:xfrm>
          <a:prstGeom prst="rect">
            <a:avLst/>
          </a:prstGeom>
          <a:noFill/>
        </p:spPr>
        <p:txBody>
          <a:bodyPr wrap="square">
            <a:spAutoFit/>
          </a:bodyPr>
          <a:lstStyle/>
          <a:p>
            <a:r>
              <a:rPr lang="fr-FR" sz="1100" dirty="0">
                <a:solidFill>
                  <a:schemeClr val="bg1"/>
                </a:solidFill>
              </a:rPr>
              <a:t>Source: http://coder.efelti.com/2018/02/introduction-of-functional-programming.html</a:t>
            </a:r>
          </a:p>
        </p:txBody>
      </p:sp>
      <p:pic>
        <p:nvPicPr>
          <p:cNvPr id="8" name="Picture 7">
            <a:extLst>
              <a:ext uri="{FF2B5EF4-FFF2-40B4-BE49-F238E27FC236}">
                <a16:creationId xmlns:a16="http://schemas.microsoft.com/office/drawing/2014/main" id="{D4BB32BC-5B69-4DFF-9A0D-4592A7FEBFF1}"/>
              </a:ext>
            </a:extLst>
          </p:cNvPr>
          <p:cNvPicPr>
            <a:picLocks noChangeAspect="1"/>
          </p:cNvPicPr>
          <p:nvPr/>
        </p:nvPicPr>
        <p:blipFill rotWithShape="1">
          <a:blip r:embed="rId3">
            <a:extLst>
              <a:ext uri="{28A0092B-C50C-407E-A947-70E740481C1C}">
                <a14:useLocalDpi xmlns:a14="http://schemas.microsoft.com/office/drawing/2010/main" val="0"/>
              </a:ext>
            </a:extLst>
          </a:blip>
          <a:srcRect l="1805" t="3015" r="1947" b="2792"/>
          <a:stretch/>
        </p:blipFill>
        <p:spPr>
          <a:xfrm>
            <a:off x="2179899" y="736922"/>
            <a:ext cx="7820628" cy="4880658"/>
          </a:xfrm>
          <a:prstGeom prst="rect">
            <a:avLst/>
          </a:prstGeom>
          <a:ln>
            <a:solidFill>
              <a:schemeClr val="tx1"/>
            </a:solidFill>
          </a:ln>
        </p:spPr>
      </p:pic>
    </p:spTree>
    <p:extLst>
      <p:ext uri="{BB962C8B-B14F-4D97-AF65-F5344CB8AC3E}">
        <p14:creationId xmlns:p14="http://schemas.microsoft.com/office/powerpoint/2010/main" val="27911907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E37C7F-6C51-4B9A-84A2-853E4E83D976}"/>
              </a:ext>
            </a:extLst>
          </p:cNvPr>
          <p:cNvSpPr txBox="1"/>
          <p:nvPr/>
        </p:nvSpPr>
        <p:spPr>
          <a:xfrm>
            <a:off x="191911" y="84666"/>
            <a:ext cx="976490" cy="1200329"/>
          </a:xfrm>
          <a:prstGeom prst="rect">
            <a:avLst/>
          </a:prstGeom>
          <a:noFill/>
        </p:spPr>
        <p:txBody>
          <a:bodyPr wrap="square" rtlCol="0">
            <a:spAutoFit/>
          </a:bodyPr>
          <a:lstStyle/>
          <a:p>
            <a:r>
              <a:rPr lang="en-GB" sz="7200" b="1" dirty="0">
                <a:solidFill>
                  <a:srgbClr val="D1A2D0"/>
                </a:solidFill>
                <a:latin typeface="Alte Haas Grotesk" panose="02000503000000020004" pitchFamily="2" charset="0"/>
              </a:rPr>
              <a:t>2.</a:t>
            </a:r>
          </a:p>
        </p:txBody>
      </p:sp>
      <p:grpSp>
        <p:nvGrpSpPr>
          <p:cNvPr id="5" name="Group 4">
            <a:extLst>
              <a:ext uri="{FF2B5EF4-FFF2-40B4-BE49-F238E27FC236}">
                <a16:creationId xmlns:a16="http://schemas.microsoft.com/office/drawing/2014/main" id="{B8A2C43D-C206-4558-A343-DFC3D9E1B654}"/>
              </a:ext>
            </a:extLst>
          </p:cNvPr>
          <p:cNvGrpSpPr/>
          <p:nvPr/>
        </p:nvGrpSpPr>
        <p:grpSpPr>
          <a:xfrm>
            <a:off x="1066800" y="285750"/>
            <a:ext cx="10058400" cy="6286500"/>
            <a:chOff x="1066800" y="285750"/>
            <a:chExt cx="10058400" cy="62865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
          <p:nvSpPr>
            <p:cNvPr id="4" name="Rectangle 3">
              <a:extLst>
                <a:ext uri="{FF2B5EF4-FFF2-40B4-BE49-F238E27FC236}">
                  <a16:creationId xmlns:a16="http://schemas.microsoft.com/office/drawing/2014/main" id="{F93EEA23-A61C-4EF6-AEF8-E11A4DD9B0FA}"/>
                </a:ext>
              </a:extLst>
            </p:cNvPr>
            <p:cNvSpPr/>
            <p:nvPr/>
          </p:nvSpPr>
          <p:spPr>
            <a:xfrm>
              <a:off x="4212610" y="4159185"/>
              <a:ext cx="4130838" cy="1219970"/>
            </a:xfrm>
            <a:prstGeom prst="rect">
              <a:avLst/>
            </a:prstGeom>
            <a:solidFill>
              <a:srgbClr val="FFCC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cap="all" dirty="0">
                  <a:solidFill>
                    <a:schemeClr val="tx1"/>
                  </a:solidFill>
                  <a:latin typeface="Alte Haas Grotesk" panose="02000503000000020004" pitchFamily="2" charset="0"/>
                </a:rPr>
                <a:t>Functional core (pure domain)</a:t>
              </a:r>
            </a:p>
          </p:txBody>
        </p:sp>
      </p:grpSp>
    </p:spTree>
    <p:extLst>
      <p:ext uri="{BB962C8B-B14F-4D97-AF65-F5344CB8AC3E}">
        <p14:creationId xmlns:p14="http://schemas.microsoft.com/office/powerpoint/2010/main" val="742610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8" name="Picture 4" descr="La Colline Théâtre National - Les Souffleurs d'Images">
            <a:extLst>
              <a:ext uri="{FF2B5EF4-FFF2-40B4-BE49-F238E27FC236}">
                <a16:creationId xmlns:a16="http://schemas.microsoft.com/office/drawing/2014/main" id="{0DC68BEC-4B0F-4F7C-A40B-09B46F3F6D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73" r="7273"/>
          <a:stretch/>
        </p:blipFill>
        <p:spPr bwMode="auto">
          <a:xfrm>
            <a:off x="-1" y="0"/>
            <a:ext cx="12192001" cy="727113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BC27457-6670-494B-AA28-AC1829F90049}"/>
              </a:ext>
            </a:extLst>
          </p:cNvPr>
          <p:cNvSpPr txBox="1"/>
          <p:nvPr/>
        </p:nvSpPr>
        <p:spPr>
          <a:xfrm>
            <a:off x="2325890" y="3036585"/>
            <a:ext cx="7540220" cy="784830"/>
          </a:xfrm>
          <a:prstGeom prst="rect">
            <a:avLst/>
          </a:prstGeom>
          <a:noFill/>
        </p:spPr>
        <p:txBody>
          <a:bodyPr wrap="square" rtlCol="0">
            <a:spAutoFit/>
          </a:bodyPr>
          <a:lstStyle/>
          <a:p>
            <a:pPr algn="ctr"/>
            <a:r>
              <a:rPr lang="en-GB" sz="4500" b="1" cap="all" dirty="0">
                <a:solidFill>
                  <a:schemeClr val="bg1"/>
                </a:solidFill>
                <a:latin typeface="Alte Haas Grotesk" charset="0"/>
                <a:ea typeface="Alte Haas Grotesk" charset="0"/>
                <a:cs typeface="Alte Haas Grotesk" charset="0"/>
              </a:rPr>
              <a:t>Our Domain</a:t>
            </a:r>
            <a:endParaRPr lang="en-GB" sz="1200" b="1" cap="all" dirty="0">
              <a:solidFill>
                <a:schemeClr val="bg1"/>
              </a:solidFill>
              <a:latin typeface="Alte Haas Grotesk" charset="0"/>
              <a:ea typeface="Alte Haas Grotesk" charset="0"/>
              <a:cs typeface="Alte Haas Grotesk" charset="0"/>
            </a:endParaRPr>
          </a:p>
        </p:txBody>
      </p:sp>
      <p:sp>
        <p:nvSpPr>
          <p:cNvPr id="6" name="ZoneTexte 5">
            <a:extLst>
              <a:ext uri="{FF2B5EF4-FFF2-40B4-BE49-F238E27FC236}">
                <a16:creationId xmlns:a16="http://schemas.microsoft.com/office/drawing/2014/main" id="{3EFD4E65-AA02-4FCC-9713-FF80CEF0CF7F}"/>
              </a:ext>
            </a:extLst>
          </p:cNvPr>
          <p:cNvSpPr txBox="1"/>
          <p:nvPr/>
        </p:nvSpPr>
        <p:spPr>
          <a:xfrm>
            <a:off x="6998343" y="6279663"/>
            <a:ext cx="5279834" cy="371953"/>
          </a:xfrm>
          <a:prstGeom prst="rect">
            <a:avLst/>
          </a:prstGeom>
          <a:noFill/>
        </p:spPr>
        <p:txBody>
          <a:bodyPr wrap="square">
            <a:spAutoFit/>
          </a:bodyPr>
          <a:lstStyle/>
          <a:p>
            <a:r>
              <a:rPr lang="fr-FR" dirty="0">
                <a:hlinkClick r:id="rId4"/>
              </a:rPr>
              <a:t>La Colline Théâtre National - Les Souffleurs d'Images</a:t>
            </a:r>
            <a:endParaRPr lang="en-US" dirty="0"/>
          </a:p>
        </p:txBody>
      </p:sp>
    </p:spTree>
    <p:extLst>
      <p:ext uri="{BB962C8B-B14F-4D97-AF65-F5344CB8AC3E}">
        <p14:creationId xmlns:p14="http://schemas.microsoft.com/office/powerpoint/2010/main" val="7787587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E37C7F-6C51-4B9A-84A2-853E4E83D976}"/>
              </a:ext>
            </a:extLst>
          </p:cNvPr>
          <p:cNvSpPr txBox="1"/>
          <p:nvPr/>
        </p:nvSpPr>
        <p:spPr>
          <a:xfrm>
            <a:off x="191911" y="84666"/>
            <a:ext cx="976490" cy="1200329"/>
          </a:xfrm>
          <a:prstGeom prst="rect">
            <a:avLst/>
          </a:prstGeom>
          <a:noFill/>
        </p:spPr>
        <p:txBody>
          <a:bodyPr wrap="square" rtlCol="0">
            <a:spAutoFit/>
          </a:bodyPr>
          <a:lstStyle/>
          <a:p>
            <a:r>
              <a:rPr lang="en-GB" sz="7200" b="1" dirty="0">
                <a:solidFill>
                  <a:srgbClr val="D1A2D0"/>
                </a:solidFill>
                <a:latin typeface="Alte Haas Grotesk" panose="02000503000000020004" pitchFamily="2" charset="0"/>
              </a:rPr>
              <a:t>2.</a:t>
            </a:r>
          </a:p>
        </p:txBody>
      </p:sp>
      <p:grpSp>
        <p:nvGrpSpPr>
          <p:cNvPr id="5" name="Group 4">
            <a:extLst>
              <a:ext uri="{FF2B5EF4-FFF2-40B4-BE49-F238E27FC236}">
                <a16:creationId xmlns:a16="http://schemas.microsoft.com/office/drawing/2014/main" id="{B8A2C43D-C206-4558-A343-DFC3D9E1B654}"/>
              </a:ext>
            </a:extLst>
          </p:cNvPr>
          <p:cNvGrpSpPr/>
          <p:nvPr/>
        </p:nvGrpSpPr>
        <p:grpSpPr>
          <a:xfrm>
            <a:off x="1066800" y="285750"/>
            <a:ext cx="10058400" cy="6286500"/>
            <a:chOff x="1066800" y="285750"/>
            <a:chExt cx="10058400" cy="62865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
          <p:nvSpPr>
            <p:cNvPr id="4" name="Rectangle 3">
              <a:extLst>
                <a:ext uri="{FF2B5EF4-FFF2-40B4-BE49-F238E27FC236}">
                  <a16:creationId xmlns:a16="http://schemas.microsoft.com/office/drawing/2014/main" id="{F93EEA23-A61C-4EF6-AEF8-E11A4DD9B0FA}"/>
                </a:ext>
              </a:extLst>
            </p:cNvPr>
            <p:cNvSpPr/>
            <p:nvPr/>
          </p:nvSpPr>
          <p:spPr>
            <a:xfrm>
              <a:off x="4212610" y="4159185"/>
              <a:ext cx="4130838" cy="1219970"/>
            </a:xfrm>
            <a:prstGeom prst="rect">
              <a:avLst/>
            </a:prstGeom>
            <a:solidFill>
              <a:srgbClr val="FFCC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cap="all" dirty="0">
                  <a:solidFill>
                    <a:schemeClr val="tx1"/>
                  </a:solidFill>
                  <a:latin typeface="Alte Haas Grotesk" panose="02000503000000020004" pitchFamily="2" charset="0"/>
                </a:rPr>
                <a:t>Functional core (pure domain)</a:t>
              </a:r>
            </a:p>
          </p:txBody>
        </p:sp>
      </p:grpSp>
    </p:spTree>
    <p:extLst>
      <p:ext uri="{BB962C8B-B14F-4D97-AF65-F5344CB8AC3E}">
        <p14:creationId xmlns:p14="http://schemas.microsoft.com/office/powerpoint/2010/main" val="2307418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B8086D-0FB5-4265-992E-FE3171487EE4}"/>
              </a:ext>
            </a:extLst>
          </p:cNvPr>
          <p:cNvSpPr txBox="1"/>
          <p:nvPr/>
        </p:nvSpPr>
        <p:spPr>
          <a:xfrm>
            <a:off x="2325890" y="3036585"/>
            <a:ext cx="7540220" cy="784830"/>
          </a:xfrm>
          <a:prstGeom prst="rect">
            <a:avLst/>
          </a:prstGeom>
          <a:noFill/>
        </p:spPr>
        <p:txBody>
          <a:bodyPr wrap="square" rtlCol="0">
            <a:spAutoFit/>
          </a:bodyPr>
          <a:lstStyle/>
          <a:p>
            <a:pPr algn="ctr"/>
            <a:r>
              <a:rPr lang="en-GB" sz="4500" b="1" cap="all" dirty="0">
                <a:solidFill>
                  <a:schemeClr val="bg1"/>
                </a:solidFill>
                <a:latin typeface="Alte Haas Grotesk" charset="0"/>
                <a:ea typeface="Alte Haas Grotesk" charset="0"/>
                <a:cs typeface="Alte Haas Grotesk" charset="0"/>
              </a:rPr>
              <a:t>Hexagonal in motion</a:t>
            </a:r>
            <a:endParaRPr lang="en-GB" sz="1200" b="1" cap="all" dirty="0">
              <a:solidFill>
                <a:schemeClr val="bg1"/>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2337012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Tree>
    <p:extLst>
      <p:ext uri="{BB962C8B-B14F-4D97-AF65-F5344CB8AC3E}">
        <p14:creationId xmlns:p14="http://schemas.microsoft.com/office/powerpoint/2010/main" val="5427123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Tree>
    <p:extLst>
      <p:ext uri="{BB962C8B-B14F-4D97-AF65-F5344CB8AC3E}">
        <p14:creationId xmlns:p14="http://schemas.microsoft.com/office/powerpoint/2010/main" val="1261531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Tree>
    <p:extLst>
      <p:ext uri="{BB962C8B-B14F-4D97-AF65-F5344CB8AC3E}">
        <p14:creationId xmlns:p14="http://schemas.microsoft.com/office/powerpoint/2010/main" val="16464355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Tree>
    <p:extLst>
      <p:ext uri="{BB962C8B-B14F-4D97-AF65-F5344CB8AC3E}">
        <p14:creationId xmlns:p14="http://schemas.microsoft.com/office/powerpoint/2010/main" val="1201674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Tree>
    <p:extLst>
      <p:ext uri="{BB962C8B-B14F-4D97-AF65-F5344CB8AC3E}">
        <p14:creationId xmlns:p14="http://schemas.microsoft.com/office/powerpoint/2010/main" val="5853799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Tree>
    <p:extLst>
      <p:ext uri="{BB962C8B-B14F-4D97-AF65-F5344CB8AC3E}">
        <p14:creationId xmlns:p14="http://schemas.microsoft.com/office/powerpoint/2010/main" val="11505720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pic>
        <p:nvPicPr>
          <p:cNvPr id="8" name="Picture 7">
            <a:extLst>
              <a:ext uri="{FF2B5EF4-FFF2-40B4-BE49-F238E27FC236}">
                <a16:creationId xmlns:a16="http://schemas.microsoft.com/office/drawing/2014/main" id="{5CFE33D0-04F7-431A-9D96-155156D4FFAA}"/>
              </a:ext>
            </a:extLst>
          </p:cNvPr>
          <p:cNvPicPr>
            <a:picLocks noChangeAspect="1"/>
          </p:cNvPicPr>
          <p:nvPr/>
        </p:nvPicPr>
        <p:blipFill rotWithShape="1">
          <a:blip r:embed="rId4">
            <a:extLst>
              <a:ext uri="{28A0092B-C50C-407E-A947-70E740481C1C}">
                <a14:useLocalDpi xmlns:a14="http://schemas.microsoft.com/office/drawing/2010/main" val="0"/>
              </a:ext>
            </a:extLst>
          </a:blip>
          <a:srcRect l="31061" t="14444" r="64319" b="78283"/>
          <a:stretch/>
        </p:blipFill>
        <p:spPr>
          <a:xfrm>
            <a:off x="3187700" y="1676400"/>
            <a:ext cx="464729" cy="457200"/>
          </a:xfrm>
          <a:prstGeom prst="rect">
            <a:avLst/>
          </a:prstGeom>
        </p:spPr>
      </p:pic>
      <p:sp>
        <p:nvSpPr>
          <p:cNvPr id="3" name="Rectangle 2">
            <a:extLst>
              <a:ext uri="{FF2B5EF4-FFF2-40B4-BE49-F238E27FC236}">
                <a16:creationId xmlns:a16="http://schemas.microsoft.com/office/drawing/2014/main" id="{06A6338E-F629-499F-90C3-B375C35FBDBF}"/>
              </a:ext>
            </a:extLst>
          </p:cNvPr>
          <p:cNvSpPr/>
          <p:nvPr/>
        </p:nvSpPr>
        <p:spPr>
          <a:xfrm>
            <a:off x="4832350" y="3505200"/>
            <a:ext cx="666750" cy="463550"/>
          </a:xfrm>
          <a:prstGeom prst="rect">
            <a:avLst/>
          </a:prstGeom>
          <a:solidFill>
            <a:srgbClr val="FFC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8A610C10-EB40-4A00-8ED2-310C4BEE7E5B}"/>
              </a:ext>
            </a:extLst>
          </p:cNvPr>
          <p:cNvSpPr/>
          <p:nvPr/>
        </p:nvSpPr>
        <p:spPr>
          <a:xfrm>
            <a:off x="5557520" y="2418080"/>
            <a:ext cx="1348740" cy="201296"/>
          </a:xfrm>
          <a:prstGeom prst="rect">
            <a:avLst/>
          </a:prstGeom>
          <a:solidFill>
            <a:srgbClr val="FFC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EE82DF90-5F6B-44B4-8424-9BA3A9672A71}"/>
              </a:ext>
            </a:extLst>
          </p:cNvPr>
          <p:cNvPicPr>
            <a:picLocks noChangeAspect="1"/>
          </p:cNvPicPr>
          <p:nvPr/>
        </p:nvPicPr>
        <p:blipFill rotWithShape="1">
          <a:blip r:embed="rId3">
            <a:extLst>
              <a:ext uri="{28A0092B-C50C-407E-A947-70E740481C1C}">
                <a14:useLocalDpi xmlns:a14="http://schemas.microsoft.com/office/drawing/2010/main" val="0"/>
              </a:ext>
            </a:extLst>
          </a:blip>
          <a:srcRect l="38321" t="50959" r="57181" b="42828"/>
          <a:stretch/>
        </p:blipFill>
        <p:spPr>
          <a:xfrm>
            <a:off x="5913671" y="2169160"/>
            <a:ext cx="452438" cy="390526"/>
          </a:xfrm>
          <a:prstGeom prst="rect">
            <a:avLst/>
          </a:prstGeom>
        </p:spPr>
      </p:pic>
      <p:pic>
        <p:nvPicPr>
          <p:cNvPr id="11" name="Picture 10">
            <a:extLst>
              <a:ext uri="{FF2B5EF4-FFF2-40B4-BE49-F238E27FC236}">
                <a16:creationId xmlns:a16="http://schemas.microsoft.com/office/drawing/2014/main" id="{84FF8B70-67D3-4ED4-AD52-57E82001B5D1}"/>
              </a:ext>
            </a:extLst>
          </p:cNvPr>
          <p:cNvPicPr>
            <a:picLocks noChangeAspect="1"/>
          </p:cNvPicPr>
          <p:nvPr/>
        </p:nvPicPr>
        <p:blipFill rotWithShape="1">
          <a:blip r:embed="rId3">
            <a:extLst>
              <a:ext uri="{28A0092B-C50C-407E-A947-70E740481C1C}">
                <a14:useLocalDpi xmlns:a14="http://schemas.microsoft.com/office/drawing/2010/main" val="0"/>
              </a:ext>
            </a:extLst>
          </a:blip>
          <a:srcRect l="44394" t="34322" r="41717" b="62768"/>
          <a:stretch/>
        </p:blipFill>
        <p:spPr>
          <a:xfrm>
            <a:off x="5509260" y="2578102"/>
            <a:ext cx="1397000" cy="182880"/>
          </a:xfrm>
          <a:prstGeom prst="rect">
            <a:avLst/>
          </a:prstGeom>
        </p:spPr>
      </p:pic>
      <p:pic>
        <p:nvPicPr>
          <p:cNvPr id="4" name="Picture 3">
            <a:extLst>
              <a:ext uri="{FF2B5EF4-FFF2-40B4-BE49-F238E27FC236}">
                <a16:creationId xmlns:a16="http://schemas.microsoft.com/office/drawing/2014/main" id="{8F508645-633C-4576-92F4-8207CC96F08E}"/>
              </a:ext>
            </a:extLst>
          </p:cNvPr>
          <p:cNvPicPr>
            <a:picLocks noChangeAspect="1"/>
          </p:cNvPicPr>
          <p:nvPr/>
        </p:nvPicPr>
        <p:blipFill rotWithShape="1">
          <a:blip r:embed="rId5">
            <a:extLst>
              <a:ext uri="{28A0092B-C50C-407E-A947-70E740481C1C}">
                <a14:useLocalDpi xmlns:a14="http://schemas.microsoft.com/office/drawing/2010/main" val="0"/>
              </a:ext>
            </a:extLst>
          </a:blip>
          <a:srcRect l="58168" t="38354" r="35969" b="54374"/>
          <a:stretch/>
        </p:blipFill>
        <p:spPr>
          <a:xfrm>
            <a:off x="4949088" y="3862831"/>
            <a:ext cx="589721" cy="457199"/>
          </a:xfrm>
          <a:prstGeom prst="rect">
            <a:avLst/>
          </a:prstGeom>
        </p:spPr>
      </p:pic>
      <p:grpSp>
        <p:nvGrpSpPr>
          <p:cNvPr id="5" name="Group 4">
            <a:extLst>
              <a:ext uri="{FF2B5EF4-FFF2-40B4-BE49-F238E27FC236}">
                <a16:creationId xmlns:a16="http://schemas.microsoft.com/office/drawing/2014/main" id="{38527A80-1242-4F2C-A318-DAAA29A62BFD}"/>
              </a:ext>
            </a:extLst>
          </p:cNvPr>
          <p:cNvGrpSpPr/>
          <p:nvPr/>
        </p:nvGrpSpPr>
        <p:grpSpPr>
          <a:xfrm>
            <a:off x="5389859" y="3932681"/>
            <a:ext cx="323299" cy="303232"/>
            <a:chOff x="6718851" y="3101009"/>
            <a:chExt cx="960784" cy="901148"/>
          </a:xfrm>
        </p:grpSpPr>
        <p:pic>
          <p:nvPicPr>
            <p:cNvPr id="6" name="Picture 5">
              <a:extLst>
                <a:ext uri="{FF2B5EF4-FFF2-40B4-BE49-F238E27FC236}">
                  <a16:creationId xmlns:a16="http://schemas.microsoft.com/office/drawing/2014/main" id="{73412B8F-1D9B-493E-9CE6-0988138CA34D}"/>
                </a:ext>
              </a:extLst>
            </p:cNvPr>
            <p:cNvPicPr>
              <a:picLocks noChangeAspect="1"/>
            </p:cNvPicPr>
            <p:nvPr/>
          </p:nvPicPr>
          <p:blipFill rotWithShape="1">
            <a:blip r:embed="rId5">
              <a:extLst>
                <a:ext uri="{28A0092B-C50C-407E-A947-70E740481C1C}">
                  <a14:useLocalDpi xmlns:a14="http://schemas.microsoft.com/office/drawing/2010/main" val="0"/>
                </a:ext>
              </a:extLst>
            </a:blip>
            <a:srcRect l="56191" t="44783" r="34256" b="40883"/>
            <a:stretch/>
          </p:blipFill>
          <p:spPr>
            <a:xfrm>
              <a:off x="6718852" y="3101009"/>
              <a:ext cx="960783" cy="901148"/>
            </a:xfrm>
            <a:prstGeom prst="rect">
              <a:avLst/>
            </a:prstGeom>
          </p:spPr>
        </p:pic>
        <p:sp>
          <p:nvSpPr>
            <p:cNvPr id="7" name="Rectangle 6">
              <a:extLst>
                <a:ext uri="{FF2B5EF4-FFF2-40B4-BE49-F238E27FC236}">
                  <a16:creationId xmlns:a16="http://schemas.microsoft.com/office/drawing/2014/main" id="{BD9F4830-583B-4601-856A-628B5276626D}"/>
                </a:ext>
              </a:extLst>
            </p:cNvPr>
            <p:cNvSpPr/>
            <p:nvPr/>
          </p:nvSpPr>
          <p:spPr>
            <a:xfrm>
              <a:off x="6718851" y="3101009"/>
              <a:ext cx="55011" cy="404191"/>
            </a:xfrm>
            <a:prstGeom prst="rect">
              <a:avLst/>
            </a:prstGeom>
            <a:solidFill>
              <a:srgbClr val="FFC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5644482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E2E41AB-BEAF-46BD-AC32-99809B19CD41}"/>
              </a:ext>
            </a:extLst>
          </p:cNvPr>
          <p:cNvGrpSpPr/>
          <p:nvPr/>
        </p:nvGrpSpPr>
        <p:grpSpPr>
          <a:xfrm>
            <a:off x="1066800" y="285750"/>
            <a:ext cx="10058400" cy="6286500"/>
            <a:chOff x="1066800" y="285750"/>
            <a:chExt cx="10058400" cy="62865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pic>
          <p:nvPicPr>
            <p:cNvPr id="8" name="Picture 7">
              <a:extLst>
                <a:ext uri="{FF2B5EF4-FFF2-40B4-BE49-F238E27FC236}">
                  <a16:creationId xmlns:a16="http://schemas.microsoft.com/office/drawing/2014/main" id="{5CFE33D0-04F7-431A-9D96-155156D4FFAA}"/>
                </a:ext>
              </a:extLst>
            </p:cNvPr>
            <p:cNvPicPr>
              <a:picLocks noChangeAspect="1"/>
            </p:cNvPicPr>
            <p:nvPr/>
          </p:nvPicPr>
          <p:blipFill rotWithShape="1">
            <a:blip r:embed="rId4">
              <a:extLst>
                <a:ext uri="{28A0092B-C50C-407E-A947-70E740481C1C}">
                  <a14:useLocalDpi xmlns:a14="http://schemas.microsoft.com/office/drawing/2010/main" val="0"/>
                </a:ext>
              </a:extLst>
            </a:blip>
            <a:srcRect l="31061" t="14444" r="64319" b="78283"/>
            <a:stretch/>
          </p:blipFill>
          <p:spPr>
            <a:xfrm>
              <a:off x="3187700" y="1676400"/>
              <a:ext cx="464729" cy="457200"/>
            </a:xfrm>
            <a:prstGeom prst="rect">
              <a:avLst/>
            </a:prstGeom>
          </p:spPr>
        </p:pic>
        <p:sp>
          <p:nvSpPr>
            <p:cNvPr id="3" name="Rectangle 2">
              <a:extLst>
                <a:ext uri="{FF2B5EF4-FFF2-40B4-BE49-F238E27FC236}">
                  <a16:creationId xmlns:a16="http://schemas.microsoft.com/office/drawing/2014/main" id="{06A6338E-F629-499F-90C3-B375C35FBDBF}"/>
                </a:ext>
              </a:extLst>
            </p:cNvPr>
            <p:cNvSpPr/>
            <p:nvPr/>
          </p:nvSpPr>
          <p:spPr>
            <a:xfrm>
              <a:off x="4832350" y="3505200"/>
              <a:ext cx="666750" cy="463550"/>
            </a:xfrm>
            <a:prstGeom prst="rect">
              <a:avLst/>
            </a:prstGeom>
            <a:solidFill>
              <a:srgbClr val="FFC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8A610C10-EB40-4A00-8ED2-310C4BEE7E5B}"/>
                </a:ext>
              </a:extLst>
            </p:cNvPr>
            <p:cNvSpPr/>
            <p:nvPr/>
          </p:nvSpPr>
          <p:spPr>
            <a:xfrm>
              <a:off x="5557520" y="2418080"/>
              <a:ext cx="1348740" cy="201296"/>
            </a:xfrm>
            <a:prstGeom prst="rect">
              <a:avLst/>
            </a:prstGeom>
            <a:solidFill>
              <a:srgbClr val="FFC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EE82DF90-5F6B-44B4-8424-9BA3A9672A71}"/>
                </a:ext>
              </a:extLst>
            </p:cNvPr>
            <p:cNvPicPr>
              <a:picLocks noChangeAspect="1"/>
            </p:cNvPicPr>
            <p:nvPr/>
          </p:nvPicPr>
          <p:blipFill rotWithShape="1">
            <a:blip r:embed="rId3">
              <a:extLst>
                <a:ext uri="{28A0092B-C50C-407E-A947-70E740481C1C}">
                  <a14:useLocalDpi xmlns:a14="http://schemas.microsoft.com/office/drawing/2010/main" val="0"/>
                </a:ext>
              </a:extLst>
            </a:blip>
            <a:srcRect l="38321" t="50959" r="57181" b="42828"/>
            <a:stretch/>
          </p:blipFill>
          <p:spPr>
            <a:xfrm>
              <a:off x="5913671" y="2169160"/>
              <a:ext cx="452438" cy="390526"/>
            </a:xfrm>
            <a:prstGeom prst="rect">
              <a:avLst/>
            </a:prstGeom>
          </p:spPr>
        </p:pic>
        <p:pic>
          <p:nvPicPr>
            <p:cNvPr id="11" name="Picture 10">
              <a:extLst>
                <a:ext uri="{FF2B5EF4-FFF2-40B4-BE49-F238E27FC236}">
                  <a16:creationId xmlns:a16="http://schemas.microsoft.com/office/drawing/2014/main" id="{84FF8B70-67D3-4ED4-AD52-57E82001B5D1}"/>
                </a:ext>
              </a:extLst>
            </p:cNvPr>
            <p:cNvPicPr>
              <a:picLocks noChangeAspect="1"/>
            </p:cNvPicPr>
            <p:nvPr/>
          </p:nvPicPr>
          <p:blipFill rotWithShape="1">
            <a:blip r:embed="rId3">
              <a:extLst>
                <a:ext uri="{28A0092B-C50C-407E-A947-70E740481C1C}">
                  <a14:useLocalDpi xmlns:a14="http://schemas.microsoft.com/office/drawing/2010/main" val="0"/>
                </a:ext>
              </a:extLst>
            </a:blip>
            <a:srcRect l="44394" t="34322" r="41717" b="62768"/>
            <a:stretch/>
          </p:blipFill>
          <p:spPr>
            <a:xfrm>
              <a:off x="5509260" y="2578102"/>
              <a:ext cx="1397000" cy="182880"/>
            </a:xfrm>
            <a:prstGeom prst="rect">
              <a:avLst/>
            </a:prstGeom>
          </p:spPr>
        </p:pic>
        <p:pic>
          <p:nvPicPr>
            <p:cNvPr id="4" name="Picture 3">
              <a:extLst>
                <a:ext uri="{FF2B5EF4-FFF2-40B4-BE49-F238E27FC236}">
                  <a16:creationId xmlns:a16="http://schemas.microsoft.com/office/drawing/2014/main" id="{8F508645-633C-4576-92F4-8207CC96F08E}"/>
                </a:ext>
              </a:extLst>
            </p:cNvPr>
            <p:cNvPicPr>
              <a:picLocks noChangeAspect="1"/>
            </p:cNvPicPr>
            <p:nvPr/>
          </p:nvPicPr>
          <p:blipFill rotWithShape="1">
            <a:blip r:embed="rId5">
              <a:extLst>
                <a:ext uri="{28A0092B-C50C-407E-A947-70E740481C1C}">
                  <a14:useLocalDpi xmlns:a14="http://schemas.microsoft.com/office/drawing/2010/main" val="0"/>
                </a:ext>
              </a:extLst>
            </a:blip>
            <a:srcRect l="58168" t="38354" r="35969" b="54374"/>
            <a:stretch/>
          </p:blipFill>
          <p:spPr>
            <a:xfrm>
              <a:off x="4949088" y="3862831"/>
              <a:ext cx="589721" cy="457199"/>
            </a:xfrm>
            <a:prstGeom prst="rect">
              <a:avLst/>
            </a:prstGeom>
          </p:spPr>
        </p:pic>
        <p:grpSp>
          <p:nvGrpSpPr>
            <p:cNvPr id="5" name="Group 4">
              <a:extLst>
                <a:ext uri="{FF2B5EF4-FFF2-40B4-BE49-F238E27FC236}">
                  <a16:creationId xmlns:a16="http://schemas.microsoft.com/office/drawing/2014/main" id="{38527A80-1242-4F2C-A318-DAAA29A62BFD}"/>
                </a:ext>
              </a:extLst>
            </p:cNvPr>
            <p:cNvGrpSpPr/>
            <p:nvPr/>
          </p:nvGrpSpPr>
          <p:grpSpPr>
            <a:xfrm>
              <a:off x="5389859" y="3932681"/>
              <a:ext cx="323299" cy="303232"/>
              <a:chOff x="6718851" y="3101009"/>
              <a:chExt cx="960784" cy="901148"/>
            </a:xfrm>
          </p:grpSpPr>
          <p:pic>
            <p:nvPicPr>
              <p:cNvPr id="6" name="Picture 5">
                <a:extLst>
                  <a:ext uri="{FF2B5EF4-FFF2-40B4-BE49-F238E27FC236}">
                    <a16:creationId xmlns:a16="http://schemas.microsoft.com/office/drawing/2014/main" id="{73412B8F-1D9B-493E-9CE6-0988138CA34D}"/>
                  </a:ext>
                </a:extLst>
              </p:cNvPr>
              <p:cNvPicPr>
                <a:picLocks noChangeAspect="1"/>
              </p:cNvPicPr>
              <p:nvPr/>
            </p:nvPicPr>
            <p:blipFill rotWithShape="1">
              <a:blip r:embed="rId5">
                <a:extLst>
                  <a:ext uri="{28A0092B-C50C-407E-A947-70E740481C1C}">
                    <a14:useLocalDpi xmlns:a14="http://schemas.microsoft.com/office/drawing/2010/main" val="0"/>
                  </a:ext>
                </a:extLst>
              </a:blip>
              <a:srcRect l="56191" t="44783" r="34256" b="40883"/>
              <a:stretch/>
            </p:blipFill>
            <p:spPr>
              <a:xfrm>
                <a:off x="6718852" y="3101009"/>
                <a:ext cx="960783" cy="901148"/>
              </a:xfrm>
              <a:prstGeom prst="rect">
                <a:avLst/>
              </a:prstGeom>
            </p:spPr>
          </p:pic>
          <p:sp>
            <p:nvSpPr>
              <p:cNvPr id="7" name="Rectangle 6">
                <a:extLst>
                  <a:ext uri="{FF2B5EF4-FFF2-40B4-BE49-F238E27FC236}">
                    <a16:creationId xmlns:a16="http://schemas.microsoft.com/office/drawing/2014/main" id="{BD9F4830-583B-4601-856A-628B5276626D}"/>
                  </a:ext>
                </a:extLst>
              </p:cNvPr>
              <p:cNvSpPr/>
              <p:nvPr/>
            </p:nvSpPr>
            <p:spPr>
              <a:xfrm>
                <a:off x="6718851" y="3101009"/>
                <a:ext cx="55011" cy="404191"/>
              </a:xfrm>
              <a:prstGeom prst="rect">
                <a:avLst/>
              </a:prstGeom>
              <a:solidFill>
                <a:srgbClr val="FFC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26" name="Group 25">
            <a:extLst>
              <a:ext uri="{FF2B5EF4-FFF2-40B4-BE49-F238E27FC236}">
                <a16:creationId xmlns:a16="http://schemas.microsoft.com/office/drawing/2014/main" id="{F3D692DF-91FD-4CAC-B53A-59278DC34079}"/>
              </a:ext>
            </a:extLst>
          </p:cNvPr>
          <p:cNvGrpSpPr/>
          <p:nvPr/>
        </p:nvGrpSpPr>
        <p:grpSpPr>
          <a:xfrm>
            <a:off x="3186500" y="1675050"/>
            <a:ext cx="3718560" cy="2643630"/>
            <a:chOff x="3187700" y="1676400"/>
            <a:chExt cx="3718560" cy="2643630"/>
          </a:xfrm>
        </p:grpSpPr>
        <p:pic>
          <p:nvPicPr>
            <p:cNvPr id="28" name="Picture 27">
              <a:extLst>
                <a:ext uri="{FF2B5EF4-FFF2-40B4-BE49-F238E27FC236}">
                  <a16:creationId xmlns:a16="http://schemas.microsoft.com/office/drawing/2014/main" id="{06751496-CF2F-4837-9D14-4E3C26673A0A}"/>
                </a:ext>
              </a:extLst>
            </p:cNvPr>
            <p:cNvPicPr>
              <a:picLocks noChangeAspect="1"/>
            </p:cNvPicPr>
            <p:nvPr/>
          </p:nvPicPr>
          <p:blipFill rotWithShape="1">
            <a:blip r:embed="rId4">
              <a:extLst>
                <a:ext uri="{28A0092B-C50C-407E-A947-70E740481C1C}">
                  <a14:useLocalDpi xmlns:a14="http://schemas.microsoft.com/office/drawing/2010/main" val="0"/>
                </a:ext>
              </a:extLst>
            </a:blip>
            <a:srcRect l="31061" t="14444" r="64319" b="78283"/>
            <a:stretch/>
          </p:blipFill>
          <p:spPr>
            <a:xfrm>
              <a:off x="3187700" y="1676400"/>
              <a:ext cx="464729" cy="457200"/>
            </a:xfrm>
            <a:prstGeom prst="rect">
              <a:avLst/>
            </a:prstGeom>
          </p:spPr>
        </p:pic>
        <p:sp>
          <p:nvSpPr>
            <p:cNvPr id="29" name="Rectangle 28">
              <a:extLst>
                <a:ext uri="{FF2B5EF4-FFF2-40B4-BE49-F238E27FC236}">
                  <a16:creationId xmlns:a16="http://schemas.microsoft.com/office/drawing/2014/main" id="{2DB10CDF-04C3-45A9-95AC-8B4257CFC326}"/>
                </a:ext>
              </a:extLst>
            </p:cNvPr>
            <p:cNvSpPr/>
            <p:nvPr/>
          </p:nvSpPr>
          <p:spPr>
            <a:xfrm>
              <a:off x="4832350" y="3505200"/>
              <a:ext cx="666750" cy="463550"/>
            </a:xfrm>
            <a:prstGeom prst="rect">
              <a:avLst/>
            </a:prstGeom>
            <a:solidFill>
              <a:srgbClr val="FFC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25613B63-4CFD-4B32-B5C9-6C89C1FACE04}"/>
                </a:ext>
              </a:extLst>
            </p:cNvPr>
            <p:cNvSpPr/>
            <p:nvPr/>
          </p:nvSpPr>
          <p:spPr>
            <a:xfrm>
              <a:off x="5557520" y="2418080"/>
              <a:ext cx="1348740" cy="201296"/>
            </a:xfrm>
            <a:prstGeom prst="rect">
              <a:avLst/>
            </a:prstGeom>
            <a:solidFill>
              <a:srgbClr val="FFC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1" name="Picture 30">
              <a:extLst>
                <a:ext uri="{FF2B5EF4-FFF2-40B4-BE49-F238E27FC236}">
                  <a16:creationId xmlns:a16="http://schemas.microsoft.com/office/drawing/2014/main" id="{40E9A499-48AE-4143-B47A-EE9FC186D59A}"/>
                </a:ext>
              </a:extLst>
            </p:cNvPr>
            <p:cNvPicPr>
              <a:picLocks noChangeAspect="1"/>
            </p:cNvPicPr>
            <p:nvPr/>
          </p:nvPicPr>
          <p:blipFill rotWithShape="1">
            <a:blip r:embed="rId3">
              <a:extLst>
                <a:ext uri="{28A0092B-C50C-407E-A947-70E740481C1C}">
                  <a14:useLocalDpi xmlns:a14="http://schemas.microsoft.com/office/drawing/2010/main" val="0"/>
                </a:ext>
              </a:extLst>
            </a:blip>
            <a:srcRect l="38321" t="50959" r="57181" b="42828"/>
            <a:stretch/>
          </p:blipFill>
          <p:spPr>
            <a:xfrm>
              <a:off x="5913671" y="2169160"/>
              <a:ext cx="452438" cy="390526"/>
            </a:xfrm>
            <a:prstGeom prst="rect">
              <a:avLst/>
            </a:prstGeom>
          </p:spPr>
        </p:pic>
        <p:pic>
          <p:nvPicPr>
            <p:cNvPr id="32" name="Picture 31">
              <a:extLst>
                <a:ext uri="{FF2B5EF4-FFF2-40B4-BE49-F238E27FC236}">
                  <a16:creationId xmlns:a16="http://schemas.microsoft.com/office/drawing/2014/main" id="{670184F8-B660-4262-99F4-E5513B151C9E}"/>
                </a:ext>
              </a:extLst>
            </p:cNvPr>
            <p:cNvPicPr>
              <a:picLocks noChangeAspect="1"/>
            </p:cNvPicPr>
            <p:nvPr/>
          </p:nvPicPr>
          <p:blipFill rotWithShape="1">
            <a:blip r:embed="rId3">
              <a:extLst>
                <a:ext uri="{28A0092B-C50C-407E-A947-70E740481C1C}">
                  <a14:useLocalDpi xmlns:a14="http://schemas.microsoft.com/office/drawing/2010/main" val="0"/>
                </a:ext>
              </a:extLst>
            </a:blip>
            <a:srcRect l="44394" t="34322" r="41717" b="62768"/>
            <a:stretch/>
          </p:blipFill>
          <p:spPr>
            <a:xfrm>
              <a:off x="5509260" y="2578102"/>
              <a:ext cx="1397000" cy="182880"/>
            </a:xfrm>
            <a:prstGeom prst="rect">
              <a:avLst/>
            </a:prstGeom>
          </p:spPr>
        </p:pic>
        <p:pic>
          <p:nvPicPr>
            <p:cNvPr id="33" name="Picture 32">
              <a:extLst>
                <a:ext uri="{FF2B5EF4-FFF2-40B4-BE49-F238E27FC236}">
                  <a16:creationId xmlns:a16="http://schemas.microsoft.com/office/drawing/2014/main" id="{5EE03D27-A43B-47CD-9525-2A32D9102BA4}"/>
                </a:ext>
              </a:extLst>
            </p:cNvPr>
            <p:cNvPicPr>
              <a:picLocks noChangeAspect="1"/>
            </p:cNvPicPr>
            <p:nvPr/>
          </p:nvPicPr>
          <p:blipFill rotWithShape="1">
            <a:blip r:embed="rId5">
              <a:extLst>
                <a:ext uri="{28A0092B-C50C-407E-A947-70E740481C1C}">
                  <a14:useLocalDpi xmlns:a14="http://schemas.microsoft.com/office/drawing/2010/main" val="0"/>
                </a:ext>
              </a:extLst>
            </a:blip>
            <a:srcRect l="58168" t="38354" r="35969" b="54374"/>
            <a:stretch/>
          </p:blipFill>
          <p:spPr>
            <a:xfrm>
              <a:off x="4949088" y="3862831"/>
              <a:ext cx="589721" cy="457199"/>
            </a:xfrm>
            <a:prstGeom prst="rect">
              <a:avLst/>
            </a:prstGeom>
          </p:spPr>
        </p:pic>
        <p:grpSp>
          <p:nvGrpSpPr>
            <p:cNvPr id="34" name="Group 33">
              <a:extLst>
                <a:ext uri="{FF2B5EF4-FFF2-40B4-BE49-F238E27FC236}">
                  <a16:creationId xmlns:a16="http://schemas.microsoft.com/office/drawing/2014/main" id="{8C1EDEA1-05E4-438A-BB86-729BECFC1BE0}"/>
                </a:ext>
              </a:extLst>
            </p:cNvPr>
            <p:cNvGrpSpPr/>
            <p:nvPr/>
          </p:nvGrpSpPr>
          <p:grpSpPr>
            <a:xfrm>
              <a:off x="5389859" y="3932681"/>
              <a:ext cx="323299" cy="303232"/>
              <a:chOff x="6718851" y="3101009"/>
              <a:chExt cx="960784" cy="901148"/>
            </a:xfrm>
          </p:grpSpPr>
          <p:pic>
            <p:nvPicPr>
              <p:cNvPr id="35" name="Picture 34">
                <a:extLst>
                  <a:ext uri="{FF2B5EF4-FFF2-40B4-BE49-F238E27FC236}">
                    <a16:creationId xmlns:a16="http://schemas.microsoft.com/office/drawing/2014/main" id="{69AFE186-FF1B-4943-8102-0CBB1A18C2AF}"/>
                  </a:ext>
                </a:extLst>
              </p:cNvPr>
              <p:cNvPicPr>
                <a:picLocks noChangeAspect="1"/>
              </p:cNvPicPr>
              <p:nvPr/>
            </p:nvPicPr>
            <p:blipFill rotWithShape="1">
              <a:blip r:embed="rId5">
                <a:extLst>
                  <a:ext uri="{28A0092B-C50C-407E-A947-70E740481C1C}">
                    <a14:useLocalDpi xmlns:a14="http://schemas.microsoft.com/office/drawing/2010/main" val="0"/>
                  </a:ext>
                </a:extLst>
              </a:blip>
              <a:srcRect l="56191" t="44783" r="34256" b="40883"/>
              <a:stretch/>
            </p:blipFill>
            <p:spPr>
              <a:xfrm>
                <a:off x="6718852" y="3101009"/>
                <a:ext cx="960783" cy="901148"/>
              </a:xfrm>
              <a:prstGeom prst="rect">
                <a:avLst/>
              </a:prstGeom>
            </p:spPr>
          </p:pic>
          <p:sp>
            <p:nvSpPr>
              <p:cNvPr id="36" name="Rectangle 35">
                <a:extLst>
                  <a:ext uri="{FF2B5EF4-FFF2-40B4-BE49-F238E27FC236}">
                    <a16:creationId xmlns:a16="http://schemas.microsoft.com/office/drawing/2014/main" id="{E18C8CA4-8DFC-4600-B7E3-983D64682BE0}"/>
                  </a:ext>
                </a:extLst>
              </p:cNvPr>
              <p:cNvSpPr/>
              <p:nvPr/>
            </p:nvSpPr>
            <p:spPr>
              <a:xfrm>
                <a:off x="6718851" y="3101009"/>
                <a:ext cx="55011" cy="404191"/>
              </a:xfrm>
              <a:prstGeom prst="rect">
                <a:avLst/>
              </a:prstGeom>
              <a:solidFill>
                <a:srgbClr val="FFC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25" name="Rectangle 24">
            <a:extLst>
              <a:ext uri="{FF2B5EF4-FFF2-40B4-BE49-F238E27FC236}">
                <a16:creationId xmlns:a16="http://schemas.microsoft.com/office/drawing/2014/main" id="{48518013-AD74-43E4-8A9B-E4C29C75D35B}"/>
              </a:ext>
            </a:extLst>
          </p:cNvPr>
          <p:cNvSpPr/>
          <p:nvPr/>
        </p:nvSpPr>
        <p:spPr>
          <a:xfrm>
            <a:off x="876300" y="222250"/>
            <a:ext cx="10471150" cy="6483350"/>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7" name="Picture 36">
            <a:extLst>
              <a:ext uri="{FF2B5EF4-FFF2-40B4-BE49-F238E27FC236}">
                <a16:creationId xmlns:a16="http://schemas.microsoft.com/office/drawing/2014/main" id="{2AFAA757-8247-49B5-BC34-4DEAFBD7D9F7}"/>
              </a:ext>
            </a:extLst>
          </p:cNvPr>
          <p:cNvPicPr>
            <a:picLocks noChangeAspect="1"/>
          </p:cNvPicPr>
          <p:nvPr/>
        </p:nvPicPr>
        <p:blipFill rotWithShape="1">
          <a:blip r:embed="rId3">
            <a:extLst>
              <a:ext uri="{28A0092B-C50C-407E-A947-70E740481C1C}">
                <a14:useLocalDpi xmlns:a14="http://schemas.microsoft.com/office/drawing/2010/main" val="0"/>
              </a:ext>
            </a:extLst>
          </a:blip>
          <a:srcRect l="69584" t="32093" r="1694" b="31545"/>
          <a:stretch/>
        </p:blipFill>
        <p:spPr>
          <a:xfrm>
            <a:off x="8064500" y="2301875"/>
            <a:ext cx="2889250" cy="2286000"/>
          </a:xfrm>
          <a:prstGeom prst="rect">
            <a:avLst/>
          </a:prstGeom>
        </p:spPr>
      </p:pic>
      <p:sp>
        <p:nvSpPr>
          <p:cNvPr id="38" name="Rectangle 37">
            <a:extLst>
              <a:ext uri="{FF2B5EF4-FFF2-40B4-BE49-F238E27FC236}">
                <a16:creationId xmlns:a16="http://schemas.microsoft.com/office/drawing/2014/main" id="{0967CBB1-2BA4-4CFE-8C51-B71D701A7574}"/>
              </a:ext>
            </a:extLst>
          </p:cNvPr>
          <p:cNvSpPr/>
          <p:nvPr/>
        </p:nvSpPr>
        <p:spPr>
          <a:xfrm>
            <a:off x="8237649" y="3931331"/>
            <a:ext cx="538051" cy="4438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ECD9CDBB-5727-470B-933B-394C95FC13C6}"/>
              </a:ext>
            </a:extLst>
          </p:cNvPr>
          <p:cNvSpPr txBox="1"/>
          <p:nvPr/>
        </p:nvSpPr>
        <p:spPr>
          <a:xfrm>
            <a:off x="7759700" y="1551285"/>
            <a:ext cx="3088686" cy="584775"/>
          </a:xfrm>
          <a:prstGeom prst="rect">
            <a:avLst/>
          </a:prstGeom>
          <a:noFill/>
        </p:spPr>
        <p:txBody>
          <a:bodyPr wrap="square" rtlCol="0" anchor="ctr">
            <a:spAutoFit/>
          </a:bodyPr>
          <a:lstStyle/>
          <a:p>
            <a:pPr algn="ctr"/>
            <a:r>
              <a:rPr lang="en-GB" sz="1600" b="1" cap="all" dirty="0">
                <a:solidFill>
                  <a:schemeClr val="bg1"/>
                </a:solidFill>
                <a:latin typeface="Alte Haas Grotesk" panose="02000503000000020004" pitchFamily="2" charset="0"/>
              </a:rPr>
              <a:t>Anti Corruption Layer </a:t>
            </a:r>
            <a:br>
              <a:rPr lang="en-GB" sz="1600" b="1" cap="all" dirty="0">
                <a:solidFill>
                  <a:schemeClr val="bg1"/>
                </a:solidFill>
                <a:latin typeface="Alte Haas Grotesk" panose="02000503000000020004" pitchFamily="2" charset="0"/>
              </a:rPr>
            </a:br>
            <a:r>
              <a:rPr lang="en-GB" sz="1600" b="1" cap="all" dirty="0">
                <a:solidFill>
                  <a:schemeClr val="bg1"/>
                </a:solidFill>
                <a:latin typeface="Alte Haas Grotesk" panose="02000503000000020004" pitchFamily="2" charset="0"/>
              </a:rPr>
              <a:t>(ACL)</a:t>
            </a:r>
          </a:p>
        </p:txBody>
      </p:sp>
      <p:cxnSp>
        <p:nvCxnSpPr>
          <p:cNvPr id="41" name="Straight Arrow Connector 40">
            <a:extLst>
              <a:ext uri="{FF2B5EF4-FFF2-40B4-BE49-F238E27FC236}">
                <a16:creationId xmlns:a16="http://schemas.microsoft.com/office/drawing/2014/main" id="{C9AD8780-C3CC-4152-AD55-128CD25B21A6}"/>
              </a:ext>
            </a:extLst>
          </p:cNvPr>
          <p:cNvCxnSpPr/>
          <p:nvPr/>
        </p:nvCxnSpPr>
        <p:spPr>
          <a:xfrm flipH="1">
            <a:off x="8693150" y="2167810"/>
            <a:ext cx="520700" cy="829390"/>
          </a:xfrm>
          <a:prstGeom prst="straightConnector1">
            <a:avLst/>
          </a:prstGeom>
          <a:ln w="31750">
            <a:solidFill>
              <a:schemeClr val="bg1"/>
            </a:solidFill>
            <a:headEnd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7259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p:cNvSpPr txBox="1"/>
          <p:nvPr/>
        </p:nvSpPr>
        <p:spPr>
          <a:xfrm>
            <a:off x="164756" y="268030"/>
            <a:ext cx="11862487" cy="646331"/>
          </a:xfrm>
          <a:prstGeom prst="rect">
            <a:avLst/>
          </a:prstGeom>
          <a:solidFill>
            <a:schemeClr val="tx1"/>
          </a:solidFill>
        </p:spPr>
        <p:txBody>
          <a:bodyPr wrap="square" rtlCol="0">
            <a:spAutoFit/>
          </a:bodyPr>
          <a:lstStyle/>
          <a:p>
            <a:pPr algn="ctr"/>
            <a:r>
              <a:rPr lang="en-GB" sz="3600" b="1" cap="all" dirty="0">
                <a:solidFill>
                  <a:schemeClr val="bg1"/>
                </a:solidFill>
                <a:latin typeface="Alte Haas Grotesk" charset="0"/>
                <a:ea typeface="Alte Haas Grotesk" charset="0"/>
                <a:cs typeface="Alte Haas Grotesk" charset="0"/>
              </a:rPr>
              <a:t>Suggesting seats in </a:t>
            </a:r>
            <a:r>
              <a:rPr lang="en-GB" sz="3600" b="1" cap="all" dirty="0" err="1">
                <a:solidFill>
                  <a:schemeClr val="bg1"/>
                </a:solidFill>
                <a:latin typeface="Alte Haas Grotesk" charset="0"/>
                <a:ea typeface="Alte Haas Grotesk" charset="0"/>
                <a:cs typeface="Alte Haas Grotesk" charset="0"/>
              </a:rPr>
              <a:t>Theaters</a:t>
            </a:r>
            <a:endParaRPr lang="en-GB" sz="1000" b="1" cap="all" dirty="0">
              <a:solidFill>
                <a:schemeClr val="bg1"/>
              </a:solidFill>
              <a:latin typeface="Alte Haas Grotesk" charset="0"/>
              <a:ea typeface="Alte Haas Grotesk" charset="0"/>
              <a:cs typeface="Alte Haas Grotesk" charset="0"/>
            </a:endParaRP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sp>
        <p:nvSpPr>
          <p:cNvPr id="5" name="TextBox 4">
            <a:extLst>
              <a:ext uri="{FF2B5EF4-FFF2-40B4-BE49-F238E27FC236}">
                <a16:creationId xmlns:a16="http://schemas.microsoft.com/office/drawing/2014/main" id="{9CC8F11D-FC75-4946-A9FD-3754D9F4A213}"/>
              </a:ext>
            </a:extLst>
          </p:cNvPr>
          <p:cNvSpPr txBox="1"/>
          <p:nvPr/>
        </p:nvSpPr>
        <p:spPr>
          <a:xfrm>
            <a:off x="1328698" y="1798315"/>
            <a:ext cx="3088627" cy="523220"/>
          </a:xfrm>
          <a:prstGeom prst="rect">
            <a:avLst/>
          </a:prstGeom>
          <a:noFill/>
        </p:spPr>
        <p:txBody>
          <a:bodyPr wrap="square" rtlCol="0">
            <a:spAutoFit/>
          </a:bodyPr>
          <a:lstStyle/>
          <a:p>
            <a:pPr algn="ctr"/>
            <a:r>
              <a:rPr lang="en-GB" sz="1400" dirty="0">
                <a:solidFill>
                  <a:srgbClr val="00AEFE"/>
                </a:solidFill>
              </a:rPr>
              <a:t>“</a:t>
            </a:r>
            <a:r>
              <a:rPr lang="en-US" sz="1400" dirty="0">
                <a:solidFill>
                  <a:srgbClr val="00AEFE"/>
                </a:solidFill>
              </a:rPr>
              <a:t>What seats can you suggest for 3 people wishing to attend the show Z?</a:t>
            </a:r>
            <a:r>
              <a:rPr lang="en-GB" sz="1400" dirty="0">
                <a:solidFill>
                  <a:srgbClr val="00AEFE"/>
                </a:solidFill>
              </a:rPr>
              <a:t>”</a:t>
            </a:r>
          </a:p>
        </p:txBody>
      </p:sp>
    </p:spTree>
    <p:extLst>
      <p:ext uri="{BB962C8B-B14F-4D97-AF65-F5344CB8AC3E}">
        <p14:creationId xmlns:p14="http://schemas.microsoft.com/office/powerpoint/2010/main" val="15355308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C9F9F1-60B4-4C32-9173-0D9FF7E420AE}"/>
              </a:ext>
            </a:extLst>
          </p:cNvPr>
          <p:cNvSpPr txBox="1"/>
          <p:nvPr/>
        </p:nvSpPr>
        <p:spPr>
          <a:xfrm>
            <a:off x="1693523" y="2344088"/>
            <a:ext cx="8804954" cy="2169825"/>
          </a:xfrm>
          <a:prstGeom prst="rect">
            <a:avLst/>
          </a:prstGeom>
          <a:noFill/>
        </p:spPr>
        <p:txBody>
          <a:bodyPr wrap="square" rtlCol="0">
            <a:spAutoFit/>
          </a:bodyPr>
          <a:lstStyle/>
          <a:p>
            <a:pPr algn="ctr"/>
            <a:r>
              <a:rPr lang="en-GB" sz="4500" b="1" cap="all" dirty="0">
                <a:solidFill>
                  <a:schemeClr val="bg1"/>
                </a:solidFill>
                <a:latin typeface="Alte Haas Grotesk" charset="0"/>
                <a:ea typeface="Alte Haas Grotesk" charset="0"/>
                <a:cs typeface="Alte Haas Grotesk" charset="0"/>
              </a:rPr>
              <a:t>Functional core, imperative shell</a:t>
            </a:r>
            <a:br>
              <a:rPr lang="en-GB" sz="4500" b="1" cap="all" dirty="0">
                <a:solidFill>
                  <a:schemeClr val="bg1"/>
                </a:solidFill>
                <a:latin typeface="Alte Haas Grotesk" charset="0"/>
                <a:ea typeface="Alte Haas Grotesk" charset="0"/>
                <a:cs typeface="Alte Haas Grotesk" charset="0"/>
              </a:rPr>
            </a:br>
            <a:r>
              <a:rPr lang="en-GB" sz="4500" b="1" cap="all" dirty="0">
                <a:solidFill>
                  <a:srgbClr val="D1A2D0"/>
                </a:solidFill>
                <a:latin typeface="Alte Haas Grotesk" charset="0"/>
                <a:ea typeface="Alte Haas Grotesk" charset="0"/>
                <a:cs typeface="Alte Haas Grotesk" charset="0"/>
              </a:rPr>
              <a:t> in motion</a:t>
            </a:r>
            <a:endParaRPr lang="en-GB" sz="1200" b="1" cap="all" dirty="0">
              <a:solidFill>
                <a:srgbClr val="D1A2D0"/>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6920304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
        <p:nvSpPr>
          <p:cNvPr id="3" name="Rectangle 2">
            <a:extLst>
              <a:ext uri="{FF2B5EF4-FFF2-40B4-BE49-F238E27FC236}">
                <a16:creationId xmlns:a16="http://schemas.microsoft.com/office/drawing/2014/main" id="{1081A437-986F-4D1D-A7E6-A13596970814}"/>
              </a:ext>
            </a:extLst>
          </p:cNvPr>
          <p:cNvSpPr/>
          <p:nvPr/>
        </p:nvSpPr>
        <p:spPr>
          <a:xfrm>
            <a:off x="4212610" y="4159185"/>
            <a:ext cx="4130838" cy="1219970"/>
          </a:xfrm>
          <a:prstGeom prst="rect">
            <a:avLst/>
          </a:prstGeom>
          <a:solidFill>
            <a:srgbClr val="FFCC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cap="all" dirty="0">
                <a:solidFill>
                  <a:schemeClr val="tx1"/>
                </a:solidFill>
                <a:latin typeface="Alte Haas Grotesk" panose="02000503000000020004" pitchFamily="2" charset="0"/>
              </a:rPr>
              <a:t>Functional core (pure domain)</a:t>
            </a:r>
          </a:p>
        </p:txBody>
      </p:sp>
    </p:spTree>
    <p:extLst>
      <p:ext uri="{BB962C8B-B14F-4D97-AF65-F5344CB8AC3E}">
        <p14:creationId xmlns:p14="http://schemas.microsoft.com/office/powerpoint/2010/main" val="7002008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
        <p:nvSpPr>
          <p:cNvPr id="3" name="Rectangle 2">
            <a:extLst>
              <a:ext uri="{FF2B5EF4-FFF2-40B4-BE49-F238E27FC236}">
                <a16:creationId xmlns:a16="http://schemas.microsoft.com/office/drawing/2014/main" id="{F06F4215-09F2-4545-93EB-237BF3721605}"/>
              </a:ext>
            </a:extLst>
          </p:cNvPr>
          <p:cNvSpPr/>
          <p:nvPr/>
        </p:nvSpPr>
        <p:spPr>
          <a:xfrm>
            <a:off x="4212610" y="4159185"/>
            <a:ext cx="4130838" cy="1219970"/>
          </a:xfrm>
          <a:prstGeom prst="rect">
            <a:avLst/>
          </a:prstGeom>
          <a:solidFill>
            <a:srgbClr val="FFCC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cap="all" dirty="0">
                <a:solidFill>
                  <a:schemeClr val="tx1"/>
                </a:solidFill>
                <a:latin typeface="Alte Haas Grotesk" panose="02000503000000020004" pitchFamily="2" charset="0"/>
              </a:rPr>
              <a:t>Functional core (pure domain)</a:t>
            </a:r>
          </a:p>
        </p:txBody>
      </p:sp>
    </p:spTree>
    <p:extLst>
      <p:ext uri="{BB962C8B-B14F-4D97-AF65-F5344CB8AC3E}">
        <p14:creationId xmlns:p14="http://schemas.microsoft.com/office/powerpoint/2010/main" val="18455617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
        <p:nvSpPr>
          <p:cNvPr id="3" name="Rectangle 2">
            <a:extLst>
              <a:ext uri="{FF2B5EF4-FFF2-40B4-BE49-F238E27FC236}">
                <a16:creationId xmlns:a16="http://schemas.microsoft.com/office/drawing/2014/main" id="{017907CC-8B56-40E6-BD53-E89CED2E2C4B}"/>
              </a:ext>
            </a:extLst>
          </p:cNvPr>
          <p:cNvSpPr/>
          <p:nvPr/>
        </p:nvSpPr>
        <p:spPr>
          <a:xfrm>
            <a:off x="4212610" y="4159185"/>
            <a:ext cx="4130838" cy="1219970"/>
          </a:xfrm>
          <a:prstGeom prst="rect">
            <a:avLst/>
          </a:prstGeom>
          <a:solidFill>
            <a:srgbClr val="FFCC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cap="all" dirty="0">
                <a:solidFill>
                  <a:schemeClr val="tx1"/>
                </a:solidFill>
                <a:latin typeface="Alte Haas Grotesk" panose="02000503000000020004" pitchFamily="2" charset="0"/>
              </a:rPr>
              <a:t>Functional core (pure domain)</a:t>
            </a:r>
          </a:p>
        </p:txBody>
      </p:sp>
    </p:spTree>
    <p:extLst>
      <p:ext uri="{BB962C8B-B14F-4D97-AF65-F5344CB8AC3E}">
        <p14:creationId xmlns:p14="http://schemas.microsoft.com/office/powerpoint/2010/main" val="20702289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
        <p:nvSpPr>
          <p:cNvPr id="3" name="Rectangle 2">
            <a:extLst>
              <a:ext uri="{FF2B5EF4-FFF2-40B4-BE49-F238E27FC236}">
                <a16:creationId xmlns:a16="http://schemas.microsoft.com/office/drawing/2014/main" id="{EE83D090-1E93-44E5-919A-D72D6C2D6B7D}"/>
              </a:ext>
            </a:extLst>
          </p:cNvPr>
          <p:cNvSpPr/>
          <p:nvPr/>
        </p:nvSpPr>
        <p:spPr>
          <a:xfrm>
            <a:off x="4212610" y="4159185"/>
            <a:ext cx="4130838" cy="1219970"/>
          </a:xfrm>
          <a:prstGeom prst="rect">
            <a:avLst/>
          </a:prstGeom>
          <a:solidFill>
            <a:srgbClr val="FFCC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cap="all" dirty="0">
                <a:solidFill>
                  <a:schemeClr val="tx1"/>
                </a:solidFill>
                <a:latin typeface="Alte Haas Grotesk" panose="02000503000000020004" pitchFamily="2" charset="0"/>
              </a:rPr>
              <a:t>Functional core (pure domain)</a:t>
            </a:r>
          </a:p>
        </p:txBody>
      </p:sp>
    </p:spTree>
    <p:extLst>
      <p:ext uri="{BB962C8B-B14F-4D97-AF65-F5344CB8AC3E}">
        <p14:creationId xmlns:p14="http://schemas.microsoft.com/office/powerpoint/2010/main" val="17647751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
        <p:nvSpPr>
          <p:cNvPr id="3" name="Rectangle 2">
            <a:extLst>
              <a:ext uri="{FF2B5EF4-FFF2-40B4-BE49-F238E27FC236}">
                <a16:creationId xmlns:a16="http://schemas.microsoft.com/office/drawing/2014/main" id="{2A5D3AA2-819B-4CB6-A241-D3D06EF2AAC0}"/>
              </a:ext>
            </a:extLst>
          </p:cNvPr>
          <p:cNvSpPr/>
          <p:nvPr/>
        </p:nvSpPr>
        <p:spPr>
          <a:xfrm>
            <a:off x="4212610" y="4159185"/>
            <a:ext cx="4130838" cy="1219970"/>
          </a:xfrm>
          <a:prstGeom prst="rect">
            <a:avLst/>
          </a:prstGeom>
          <a:solidFill>
            <a:srgbClr val="FFCC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cap="all" dirty="0">
                <a:solidFill>
                  <a:schemeClr val="tx1"/>
                </a:solidFill>
                <a:latin typeface="Alte Haas Grotesk" panose="02000503000000020004" pitchFamily="2" charset="0"/>
              </a:rPr>
              <a:t>Functional core (pure domain)</a:t>
            </a:r>
          </a:p>
        </p:txBody>
      </p:sp>
    </p:spTree>
    <p:extLst>
      <p:ext uri="{BB962C8B-B14F-4D97-AF65-F5344CB8AC3E}">
        <p14:creationId xmlns:p14="http://schemas.microsoft.com/office/powerpoint/2010/main" val="20546751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
        <p:nvSpPr>
          <p:cNvPr id="3" name="Rectangle 2">
            <a:extLst>
              <a:ext uri="{FF2B5EF4-FFF2-40B4-BE49-F238E27FC236}">
                <a16:creationId xmlns:a16="http://schemas.microsoft.com/office/drawing/2014/main" id="{594E36F0-0E0D-4362-AF47-E3B2570CB8A1}"/>
              </a:ext>
            </a:extLst>
          </p:cNvPr>
          <p:cNvSpPr/>
          <p:nvPr/>
        </p:nvSpPr>
        <p:spPr>
          <a:xfrm>
            <a:off x="4212610" y="4159185"/>
            <a:ext cx="4130838" cy="1219970"/>
          </a:xfrm>
          <a:prstGeom prst="rect">
            <a:avLst/>
          </a:prstGeom>
          <a:solidFill>
            <a:srgbClr val="FFCC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cap="all" dirty="0">
                <a:solidFill>
                  <a:schemeClr val="tx1"/>
                </a:solidFill>
                <a:latin typeface="Alte Haas Grotesk" panose="02000503000000020004" pitchFamily="2" charset="0"/>
              </a:rPr>
              <a:t>Functional core (pure domain)</a:t>
            </a:r>
          </a:p>
        </p:txBody>
      </p:sp>
    </p:spTree>
    <p:extLst>
      <p:ext uri="{BB962C8B-B14F-4D97-AF65-F5344CB8AC3E}">
        <p14:creationId xmlns:p14="http://schemas.microsoft.com/office/powerpoint/2010/main" val="17761729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C28C57E-09B6-468A-B5D9-FC1AE2FBFB2B}"/>
              </a:ext>
            </a:extLst>
          </p:cNvPr>
          <p:cNvSpPr txBox="1"/>
          <p:nvPr/>
        </p:nvSpPr>
        <p:spPr>
          <a:xfrm>
            <a:off x="2325890" y="2536448"/>
            <a:ext cx="7540220" cy="1785104"/>
          </a:xfrm>
          <a:prstGeom prst="rect">
            <a:avLst/>
          </a:prstGeom>
          <a:noFill/>
        </p:spPr>
        <p:txBody>
          <a:bodyPr wrap="square" rtlCol="0" anchor="ctr">
            <a:spAutoFit/>
          </a:bodyPr>
          <a:lstStyle/>
          <a:p>
            <a:pPr algn="ctr"/>
            <a:r>
              <a:rPr lang="en-GB" sz="4500" b="1" cap="all" dirty="0">
                <a:solidFill>
                  <a:schemeClr val="bg1"/>
                </a:solidFill>
                <a:latin typeface="Alte Haas Grotesk" charset="0"/>
                <a:ea typeface="Alte Haas Grotesk" charset="0"/>
                <a:cs typeface="Alte Haas Grotesk" charset="0"/>
              </a:rPr>
              <a:t>From Hexagonal to functional core</a:t>
            </a:r>
            <a:br>
              <a:rPr lang="en-GB" sz="4500" b="1" cap="all" dirty="0">
                <a:solidFill>
                  <a:schemeClr val="bg1"/>
                </a:solidFill>
                <a:latin typeface="Alte Haas Grotesk" charset="0"/>
                <a:ea typeface="Alte Haas Grotesk" charset="0"/>
                <a:cs typeface="Alte Haas Grotesk" charset="0"/>
              </a:rPr>
            </a:br>
            <a:r>
              <a:rPr lang="en-GB" sz="2000" b="1" cap="all" dirty="0">
                <a:solidFill>
                  <a:srgbClr val="D1A2D0"/>
                </a:solidFill>
                <a:latin typeface="Alte Haas Grotesk" charset="0"/>
                <a:ea typeface="Alte Haas Grotesk" charset="0"/>
                <a:cs typeface="Alte Haas Grotesk" charset="0"/>
              </a:rPr>
              <a:t>(live coding)</a:t>
            </a:r>
            <a:endParaRPr lang="en-GB" sz="1200" b="1" cap="all" dirty="0">
              <a:solidFill>
                <a:srgbClr val="D1A2D0"/>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8448569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C28C57E-09B6-468A-B5D9-FC1AE2FBFB2B}"/>
              </a:ext>
            </a:extLst>
          </p:cNvPr>
          <p:cNvSpPr txBox="1"/>
          <p:nvPr/>
        </p:nvSpPr>
        <p:spPr>
          <a:xfrm>
            <a:off x="2325890" y="3228945"/>
            <a:ext cx="7540220" cy="400110"/>
          </a:xfrm>
          <a:prstGeom prst="rect">
            <a:avLst/>
          </a:prstGeom>
          <a:noFill/>
        </p:spPr>
        <p:txBody>
          <a:bodyPr wrap="square" rtlCol="0" anchor="ctr">
            <a:spAutoFit/>
          </a:bodyPr>
          <a:lstStyle/>
          <a:p>
            <a:pPr algn="ctr"/>
            <a:r>
              <a:rPr lang="en-GB" sz="2000" b="1" cap="all" dirty="0">
                <a:solidFill>
                  <a:srgbClr val="D1A2D0"/>
                </a:solidFill>
                <a:latin typeface="Alte Haas Grotesk" charset="0"/>
                <a:ea typeface="Alte Haas Grotesk" charset="0"/>
                <a:cs typeface="Alte Haas Grotesk" charset="0"/>
              </a:rPr>
              <a:t>(live coding)</a:t>
            </a:r>
            <a:endParaRPr lang="en-GB" sz="1200" b="1" cap="all" dirty="0">
              <a:solidFill>
                <a:srgbClr val="D1A2D0"/>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42227232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09F8BB-1898-43B2-A24E-2906BA1053D1}"/>
              </a:ext>
            </a:extLst>
          </p:cNvPr>
          <p:cNvSpPr txBox="1"/>
          <p:nvPr/>
        </p:nvSpPr>
        <p:spPr>
          <a:xfrm>
            <a:off x="2325890" y="3036585"/>
            <a:ext cx="7540220" cy="784830"/>
          </a:xfrm>
          <a:prstGeom prst="rect">
            <a:avLst/>
          </a:prstGeom>
          <a:noFill/>
        </p:spPr>
        <p:txBody>
          <a:bodyPr wrap="square" rtlCol="0">
            <a:spAutoFit/>
          </a:bodyPr>
          <a:lstStyle/>
          <a:p>
            <a:pPr algn="ctr"/>
            <a:r>
              <a:rPr lang="en-GB" sz="4500" b="1" cap="all" dirty="0">
                <a:solidFill>
                  <a:schemeClr val="bg1"/>
                </a:solidFill>
                <a:latin typeface="Alte Haas Grotesk" charset="0"/>
                <a:ea typeface="Alte Haas Grotesk" charset="0"/>
                <a:cs typeface="Alte Haas Grotesk" charset="0"/>
              </a:rPr>
              <a:t>More functional?</a:t>
            </a:r>
            <a:endParaRPr lang="en-GB" sz="1200" b="1" cap="all" dirty="0">
              <a:solidFill>
                <a:schemeClr val="bg1"/>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2021596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all" dirty="0">
                <a:solidFill>
                  <a:schemeClr val="tx1"/>
                </a:solidFill>
              </a:rPr>
              <a:t>Seats Suggestions API</a:t>
            </a:r>
          </a:p>
        </p:txBody>
      </p:sp>
      <p:sp>
        <p:nvSpPr>
          <p:cNvPr id="8" name="TextBox 7">
            <a:extLst>
              <a:ext uri="{FF2B5EF4-FFF2-40B4-BE49-F238E27FC236}">
                <a16:creationId xmlns:a16="http://schemas.microsoft.com/office/drawing/2014/main" id="{5A2762FD-6AD0-4E3B-BEE0-879E68E4ECD0}"/>
              </a:ext>
            </a:extLst>
          </p:cNvPr>
          <p:cNvSpPr txBox="1"/>
          <p:nvPr/>
        </p:nvSpPr>
        <p:spPr>
          <a:xfrm>
            <a:off x="164756" y="268030"/>
            <a:ext cx="11862487" cy="646331"/>
          </a:xfrm>
          <a:prstGeom prst="rect">
            <a:avLst/>
          </a:prstGeom>
          <a:solidFill>
            <a:schemeClr val="tx1"/>
          </a:solidFill>
        </p:spPr>
        <p:txBody>
          <a:bodyPr wrap="square" rtlCol="0">
            <a:spAutoFit/>
          </a:bodyPr>
          <a:lstStyle/>
          <a:p>
            <a:pPr algn="ctr"/>
            <a:r>
              <a:rPr lang="en-GB" sz="3600" b="1" cap="all" dirty="0">
                <a:solidFill>
                  <a:schemeClr val="bg1"/>
                </a:solidFill>
                <a:latin typeface="Alte Haas Grotesk" charset="0"/>
                <a:ea typeface="Alte Haas Grotesk" charset="0"/>
                <a:cs typeface="Alte Haas Grotesk" charset="0"/>
              </a:rPr>
              <a:t>Suggesting seats in </a:t>
            </a:r>
            <a:r>
              <a:rPr lang="en-GB" sz="3600" b="1" cap="all" dirty="0" err="1">
                <a:solidFill>
                  <a:schemeClr val="bg1"/>
                </a:solidFill>
                <a:latin typeface="Alte Haas Grotesk" charset="0"/>
                <a:ea typeface="Alte Haas Grotesk" charset="0"/>
                <a:cs typeface="Alte Haas Grotesk" charset="0"/>
              </a:rPr>
              <a:t>Theaters</a:t>
            </a:r>
            <a:endParaRPr lang="en-GB" sz="1000" b="1" cap="all" dirty="0">
              <a:solidFill>
                <a:schemeClr val="bg1"/>
              </a:solidFill>
              <a:latin typeface="Alte Haas Grotesk" charset="0"/>
              <a:ea typeface="Alte Haas Grotesk" charset="0"/>
              <a:cs typeface="Alte Haas Grotesk" charset="0"/>
            </a:endParaRPr>
          </a:p>
        </p:txBody>
      </p:sp>
      <p:sp>
        <p:nvSpPr>
          <p:cNvPr id="11" name="TextBox 10">
            <a:extLst>
              <a:ext uri="{FF2B5EF4-FFF2-40B4-BE49-F238E27FC236}">
                <a16:creationId xmlns:a16="http://schemas.microsoft.com/office/drawing/2014/main" id="{EBA481B9-71FD-4F84-ABCA-2D650F17B3B2}"/>
              </a:ext>
            </a:extLst>
          </p:cNvPr>
          <p:cNvSpPr txBox="1"/>
          <p:nvPr/>
        </p:nvSpPr>
        <p:spPr>
          <a:xfrm>
            <a:off x="1328698" y="1798315"/>
            <a:ext cx="3088627" cy="523220"/>
          </a:xfrm>
          <a:prstGeom prst="rect">
            <a:avLst/>
          </a:prstGeom>
          <a:noFill/>
        </p:spPr>
        <p:txBody>
          <a:bodyPr wrap="square" rtlCol="0">
            <a:spAutoFit/>
          </a:bodyPr>
          <a:lstStyle/>
          <a:p>
            <a:pPr algn="ctr"/>
            <a:r>
              <a:rPr lang="en-GB" sz="1400" dirty="0">
                <a:solidFill>
                  <a:srgbClr val="00AEFE"/>
                </a:solidFill>
              </a:rPr>
              <a:t>“</a:t>
            </a:r>
            <a:r>
              <a:rPr lang="en-US" sz="1400" dirty="0">
                <a:solidFill>
                  <a:srgbClr val="00AEFE"/>
                </a:solidFill>
              </a:rPr>
              <a:t>What seats can you suggest for 3 people wishing to attend the show Z?</a:t>
            </a:r>
            <a:r>
              <a:rPr lang="en-GB" sz="1400" dirty="0">
                <a:solidFill>
                  <a:srgbClr val="00AEFE"/>
                </a:solidFill>
              </a:rPr>
              <a:t>”</a:t>
            </a:r>
          </a:p>
        </p:txBody>
      </p:sp>
    </p:spTree>
    <p:extLst>
      <p:ext uri="{BB962C8B-B14F-4D97-AF65-F5344CB8AC3E}">
        <p14:creationId xmlns:p14="http://schemas.microsoft.com/office/powerpoint/2010/main" val="35862185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232" y="185008"/>
            <a:ext cx="10058400" cy="4916972"/>
          </a:xfrm>
          <a:prstGeom prst="rect">
            <a:avLst/>
          </a:prstGeom>
          <a:ln>
            <a:solidFill>
              <a:schemeClr val="bg1"/>
            </a:solidFill>
          </a:ln>
        </p:spPr>
      </p:pic>
      <p:pic>
        <p:nvPicPr>
          <p:cNvPr id="3" name="Image 1">
            <a:extLst>
              <a:ext uri="{FF2B5EF4-FFF2-40B4-BE49-F238E27FC236}">
                <a16:creationId xmlns:a16="http://schemas.microsoft.com/office/drawing/2014/main" id="{02DFD2A2-26FF-4424-8E41-2C5DE1323522}"/>
              </a:ext>
            </a:extLst>
          </p:cNvPr>
          <p:cNvPicPr>
            <a:picLocks noChangeAspect="1"/>
          </p:cNvPicPr>
          <p:nvPr/>
        </p:nvPicPr>
        <p:blipFill>
          <a:blip r:embed="rId4"/>
          <a:stretch>
            <a:fillRect/>
          </a:stretch>
        </p:blipFill>
        <p:spPr>
          <a:xfrm>
            <a:off x="296562" y="2693773"/>
            <a:ext cx="7014248" cy="3929449"/>
          </a:xfrm>
          <a:prstGeom prst="rect">
            <a:avLst/>
          </a:prstGeom>
          <a:ln>
            <a:solidFill>
              <a:schemeClr val="bg1"/>
            </a:solidFill>
          </a:ln>
        </p:spPr>
      </p:pic>
      <p:sp>
        <p:nvSpPr>
          <p:cNvPr id="4" name="Rectangle 3">
            <a:extLst>
              <a:ext uri="{FF2B5EF4-FFF2-40B4-BE49-F238E27FC236}">
                <a16:creationId xmlns:a16="http://schemas.microsoft.com/office/drawing/2014/main" id="{855DCD5F-5CD2-4267-9966-9CFFB28CAA72}"/>
              </a:ext>
            </a:extLst>
          </p:cNvPr>
          <p:cNvSpPr/>
          <p:nvPr/>
        </p:nvSpPr>
        <p:spPr>
          <a:xfrm>
            <a:off x="7310810" y="5887570"/>
            <a:ext cx="5192766" cy="338554"/>
          </a:xfrm>
          <a:prstGeom prst="rect">
            <a:avLst/>
          </a:prstGeom>
        </p:spPr>
        <p:txBody>
          <a:bodyPr wrap="square">
            <a:spAutoFit/>
          </a:bodyPr>
          <a:lstStyle/>
          <a:p>
            <a:r>
              <a:rPr lang="fr-FR" sz="1600" dirty="0">
                <a:hlinkClick r:id="rId5"/>
              </a:rPr>
              <a:t>https://blog.ploeh.dk/2018/03/26/the-maybe-functor/</a:t>
            </a:r>
            <a:endParaRPr lang="en-US" sz="1600" dirty="0"/>
          </a:p>
        </p:txBody>
      </p:sp>
    </p:spTree>
    <p:extLst>
      <p:ext uri="{BB962C8B-B14F-4D97-AF65-F5344CB8AC3E}">
        <p14:creationId xmlns:p14="http://schemas.microsoft.com/office/powerpoint/2010/main" val="5636911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F3997DB-1729-4C5D-A49C-180C80DF4793}"/>
              </a:ext>
            </a:extLst>
          </p:cNvPr>
          <p:cNvSpPr txBox="1"/>
          <p:nvPr/>
        </p:nvSpPr>
        <p:spPr>
          <a:xfrm>
            <a:off x="2325890" y="2536448"/>
            <a:ext cx="7540220" cy="1785104"/>
          </a:xfrm>
          <a:prstGeom prst="rect">
            <a:avLst/>
          </a:prstGeom>
          <a:noFill/>
        </p:spPr>
        <p:txBody>
          <a:bodyPr wrap="square" rtlCol="0">
            <a:spAutoFit/>
          </a:bodyPr>
          <a:lstStyle/>
          <a:p>
            <a:pPr algn="ctr"/>
            <a:r>
              <a:rPr lang="en-GB" sz="4500" b="1" cap="all" dirty="0">
                <a:solidFill>
                  <a:schemeClr val="bg1"/>
                </a:solidFill>
                <a:latin typeface="Alte Haas Grotesk" charset="0"/>
                <a:ea typeface="Alte Haas Grotesk" charset="0"/>
                <a:cs typeface="Alte Haas Grotesk" charset="0"/>
              </a:rPr>
              <a:t>Maybe/option illustrated</a:t>
            </a:r>
          </a:p>
          <a:p>
            <a:pPr algn="ctr"/>
            <a:r>
              <a:rPr lang="en-GB" sz="2000" b="1" cap="all" dirty="0">
                <a:solidFill>
                  <a:srgbClr val="D1A2D0"/>
                </a:solidFill>
                <a:latin typeface="Alte Haas Grotesk" charset="0"/>
                <a:ea typeface="Alte Haas Grotesk" charset="0"/>
                <a:cs typeface="Alte Haas Grotesk" charset="0"/>
              </a:rPr>
              <a:t>(live code)</a:t>
            </a:r>
            <a:endParaRPr lang="en-GB" sz="600" b="1" cap="all" dirty="0">
              <a:solidFill>
                <a:srgbClr val="D1A2D0"/>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13820113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F3997DB-1729-4C5D-A49C-180C80DF4793}"/>
              </a:ext>
            </a:extLst>
          </p:cNvPr>
          <p:cNvSpPr txBox="1"/>
          <p:nvPr/>
        </p:nvSpPr>
        <p:spPr>
          <a:xfrm>
            <a:off x="2325890" y="3228945"/>
            <a:ext cx="7540220" cy="400110"/>
          </a:xfrm>
          <a:prstGeom prst="rect">
            <a:avLst/>
          </a:prstGeom>
          <a:noFill/>
        </p:spPr>
        <p:txBody>
          <a:bodyPr wrap="square" rtlCol="0">
            <a:spAutoFit/>
          </a:bodyPr>
          <a:lstStyle/>
          <a:p>
            <a:pPr algn="ctr"/>
            <a:r>
              <a:rPr lang="en-GB" sz="2000" b="1" cap="all" dirty="0">
                <a:solidFill>
                  <a:srgbClr val="D1A2D0"/>
                </a:solidFill>
                <a:latin typeface="Alte Haas Grotesk" charset="0"/>
                <a:ea typeface="Alte Haas Grotesk" charset="0"/>
                <a:cs typeface="Alte Haas Grotesk" charset="0"/>
              </a:rPr>
              <a:t>(live code)</a:t>
            </a:r>
            <a:endParaRPr lang="en-GB" sz="600" b="1" cap="all" dirty="0">
              <a:solidFill>
                <a:srgbClr val="D1A2D0"/>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16299711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C7B4A46B-08B5-40F2-80CC-D131B3566476}"/>
              </a:ext>
            </a:extLst>
          </p:cNvPr>
          <p:cNvPicPr>
            <a:picLocks noChangeAspect="1"/>
          </p:cNvPicPr>
          <p:nvPr/>
        </p:nvPicPr>
        <p:blipFill>
          <a:blip r:embed="rId3">
            <a:clrChange>
              <a:clrFrom>
                <a:srgbClr val="1E1E1E"/>
              </a:clrFrom>
              <a:clrTo>
                <a:srgbClr val="1E1E1E">
                  <a:alpha val="0"/>
                </a:srgbClr>
              </a:clrTo>
            </a:clrChange>
          </a:blip>
          <a:stretch>
            <a:fillRect/>
          </a:stretch>
        </p:blipFill>
        <p:spPr>
          <a:xfrm>
            <a:off x="620888" y="1811399"/>
            <a:ext cx="10707511" cy="3673990"/>
          </a:xfrm>
          <a:prstGeom prst="rect">
            <a:avLst/>
          </a:prstGeom>
        </p:spPr>
      </p:pic>
      <p:sp>
        <p:nvSpPr>
          <p:cNvPr id="13" name="Rectangle : coins arrondis 12">
            <a:extLst>
              <a:ext uri="{FF2B5EF4-FFF2-40B4-BE49-F238E27FC236}">
                <a16:creationId xmlns:a16="http://schemas.microsoft.com/office/drawing/2014/main" id="{BBF7ED8D-7FF1-456E-8883-CDF641720642}"/>
              </a:ext>
            </a:extLst>
          </p:cNvPr>
          <p:cNvSpPr/>
          <p:nvPr/>
        </p:nvSpPr>
        <p:spPr>
          <a:xfrm>
            <a:off x="1339143" y="4091375"/>
            <a:ext cx="8683871" cy="229782"/>
          </a:xfrm>
          <a:prstGeom prst="roundRect">
            <a:avLst/>
          </a:prstGeom>
          <a:noFill/>
          <a:ln w="254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 coins arrondis 16">
            <a:extLst>
              <a:ext uri="{FF2B5EF4-FFF2-40B4-BE49-F238E27FC236}">
                <a16:creationId xmlns:a16="http://schemas.microsoft.com/office/drawing/2014/main" id="{309E4BA5-6CB8-4188-8A58-BD6C744CEC7B}"/>
              </a:ext>
            </a:extLst>
          </p:cNvPr>
          <p:cNvSpPr/>
          <p:nvPr/>
        </p:nvSpPr>
        <p:spPr>
          <a:xfrm>
            <a:off x="1702483" y="4357511"/>
            <a:ext cx="6154584" cy="261035"/>
          </a:xfrm>
          <a:prstGeom prst="round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ZoneTexte 18">
            <a:extLst>
              <a:ext uri="{FF2B5EF4-FFF2-40B4-BE49-F238E27FC236}">
                <a16:creationId xmlns:a16="http://schemas.microsoft.com/office/drawing/2014/main" id="{93C5ECD8-0F2B-4D80-AB03-DA2E62A49BFB}"/>
              </a:ext>
            </a:extLst>
          </p:cNvPr>
          <p:cNvSpPr txBox="1"/>
          <p:nvPr/>
        </p:nvSpPr>
        <p:spPr>
          <a:xfrm>
            <a:off x="7477830" y="3686091"/>
            <a:ext cx="2545184" cy="369332"/>
          </a:xfrm>
          <a:prstGeom prst="rect">
            <a:avLst/>
          </a:prstGeom>
          <a:noFill/>
        </p:spPr>
        <p:txBody>
          <a:bodyPr wrap="square" rtlCol="0">
            <a:spAutoFit/>
          </a:bodyPr>
          <a:lstStyle/>
          <a:p>
            <a:pPr algn="ctr"/>
            <a:r>
              <a:rPr lang="en-US" b="1" dirty="0">
                <a:solidFill>
                  <a:srgbClr val="92D050"/>
                </a:solidFill>
              </a:rPr>
              <a:t>Makes decisions</a:t>
            </a:r>
          </a:p>
        </p:txBody>
      </p:sp>
      <p:sp>
        <p:nvSpPr>
          <p:cNvPr id="20" name="ZoneTexte 19">
            <a:extLst>
              <a:ext uri="{FF2B5EF4-FFF2-40B4-BE49-F238E27FC236}">
                <a16:creationId xmlns:a16="http://schemas.microsoft.com/office/drawing/2014/main" id="{B13FF218-2BCB-414D-ABE4-F7AF52681127}"/>
              </a:ext>
            </a:extLst>
          </p:cNvPr>
          <p:cNvSpPr txBox="1"/>
          <p:nvPr/>
        </p:nvSpPr>
        <p:spPr>
          <a:xfrm>
            <a:off x="2060224" y="4607258"/>
            <a:ext cx="5796843" cy="369332"/>
          </a:xfrm>
          <a:prstGeom prst="rect">
            <a:avLst/>
          </a:prstGeom>
          <a:noFill/>
        </p:spPr>
        <p:txBody>
          <a:bodyPr wrap="square" rtlCol="0">
            <a:spAutoFit/>
          </a:bodyPr>
          <a:lstStyle/>
          <a:p>
            <a:pPr algn="ctr"/>
            <a:r>
              <a:rPr lang="en-US" b="1" dirty="0">
                <a:solidFill>
                  <a:schemeClr val="accent4"/>
                </a:solidFill>
              </a:rPr>
              <a:t>Imperative Shell acts upon these decisions</a:t>
            </a:r>
          </a:p>
        </p:txBody>
      </p:sp>
      <p:sp>
        <p:nvSpPr>
          <p:cNvPr id="8" name="TextBox 9">
            <a:extLst>
              <a:ext uri="{FF2B5EF4-FFF2-40B4-BE49-F238E27FC236}">
                <a16:creationId xmlns:a16="http://schemas.microsoft.com/office/drawing/2014/main" id="{3EE52737-06FB-4B94-BB4B-6B8AF8960114}"/>
              </a:ext>
            </a:extLst>
          </p:cNvPr>
          <p:cNvSpPr txBox="1"/>
          <p:nvPr/>
        </p:nvSpPr>
        <p:spPr>
          <a:xfrm>
            <a:off x="164756" y="-256753"/>
            <a:ext cx="11862487" cy="1138773"/>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GB" sz="28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Functional Core </a:t>
            </a:r>
            <a:r>
              <a:rPr lang="mr-IN" sz="4000" b="1" cap="all" dirty="0">
                <a:solidFill>
                  <a:schemeClr val="bg1"/>
                </a:solidFill>
                <a:latin typeface="Alte Haas Grotesk" charset="0"/>
                <a:ea typeface="Alte Haas Grotesk" charset="0"/>
                <a:cs typeface="Alte Haas Grotesk" charset="0"/>
              </a:rPr>
              <a:t>–</a:t>
            </a:r>
            <a:r>
              <a:rPr lang="en-GB" sz="4000" b="1" cap="all" dirty="0">
                <a:solidFill>
                  <a:schemeClr val="bg1"/>
                </a:solidFill>
                <a:latin typeface="Alte Haas Grotesk" charset="0"/>
                <a:ea typeface="Alte Haas Grotesk" charset="0"/>
                <a:cs typeface="Alte Haas Grotesk" charset="0"/>
              </a:rPr>
              <a:t> </a:t>
            </a:r>
            <a:r>
              <a:rPr lang="en-GB" sz="4000" b="1" cap="all" dirty="0" err="1">
                <a:solidFill>
                  <a:schemeClr val="bg1"/>
                </a:solidFill>
                <a:latin typeface="Alte Haas Grotesk" charset="0"/>
                <a:ea typeface="Alte Haas Grotesk" charset="0"/>
                <a:cs typeface="Alte Haas Grotesk" charset="0"/>
              </a:rPr>
              <a:t>Theater</a:t>
            </a:r>
            <a:endParaRPr lang="en-GB" sz="1050" b="1" cap="all" dirty="0">
              <a:solidFill>
                <a:schemeClr val="bg1"/>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961720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9" grpId="0"/>
      <p:bldP spid="20"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1407EBD-8E44-4897-8D05-D9D739B8F424}"/>
              </a:ext>
            </a:extLst>
          </p:cNvPr>
          <p:cNvSpPr txBox="1"/>
          <p:nvPr/>
        </p:nvSpPr>
        <p:spPr>
          <a:xfrm>
            <a:off x="893328" y="2690336"/>
            <a:ext cx="10405344" cy="1477328"/>
          </a:xfrm>
          <a:prstGeom prst="rect">
            <a:avLst/>
          </a:prstGeom>
          <a:noFill/>
        </p:spPr>
        <p:txBody>
          <a:bodyPr wrap="square" rtlCol="0">
            <a:spAutoFit/>
          </a:bodyPr>
          <a:lstStyle/>
          <a:p>
            <a:pPr algn="ctr"/>
            <a:r>
              <a:rPr lang="en-GB" sz="4500" b="1" cap="all" dirty="0">
                <a:solidFill>
                  <a:schemeClr val="bg1"/>
                </a:solidFill>
                <a:latin typeface="Alte Haas Grotesk" charset="0"/>
                <a:ea typeface="Alte Haas Grotesk" charset="0"/>
                <a:cs typeface="Alte Haas Grotesk" charset="0"/>
              </a:rPr>
              <a:t>How to cope with multiple I/O </a:t>
            </a:r>
            <a:r>
              <a:rPr lang="en-GB" sz="4500" b="1" cap="all" dirty="0">
                <a:solidFill>
                  <a:srgbClr val="D1A2D0"/>
                </a:solidFill>
                <a:latin typeface="Alte Haas Grotesk" charset="0"/>
                <a:ea typeface="Alte Haas Grotesk" charset="0"/>
                <a:cs typeface="Alte Haas Grotesk" charset="0"/>
              </a:rPr>
              <a:t>in sequence?</a:t>
            </a:r>
            <a:endParaRPr lang="en-GB" sz="1200" b="1" cap="all" dirty="0">
              <a:solidFill>
                <a:srgbClr val="D1A2D0"/>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8442609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5463"/>
          <a:stretch/>
        </p:blipFill>
        <p:spPr>
          <a:xfrm>
            <a:off x="0" y="0"/>
            <a:ext cx="10058400" cy="534565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2760" y="3429001"/>
            <a:ext cx="5956668" cy="3238882"/>
          </a:xfrm>
          <a:prstGeom prst="rect">
            <a:avLst/>
          </a:prstGeom>
          <a:ln>
            <a:solidFill>
              <a:schemeClr val="tx1"/>
            </a:solidFill>
          </a:ln>
        </p:spPr>
      </p:pic>
      <p:pic>
        <p:nvPicPr>
          <p:cNvPr id="5" name="Picture 4">
            <a:extLst>
              <a:ext uri="{FF2B5EF4-FFF2-40B4-BE49-F238E27FC236}">
                <a16:creationId xmlns:a16="http://schemas.microsoft.com/office/drawing/2014/main" id="{877EF772-B817-4364-828F-4784FAD3F8F9}"/>
              </a:ext>
            </a:extLst>
          </p:cNvPr>
          <p:cNvPicPr>
            <a:picLocks noChangeAspect="1"/>
          </p:cNvPicPr>
          <p:nvPr/>
        </p:nvPicPr>
        <p:blipFill rotWithShape="1">
          <a:blip r:embed="rId5">
            <a:extLst>
              <a:ext uri="{28A0092B-C50C-407E-A947-70E740481C1C}">
                <a14:useLocalDpi xmlns:a14="http://schemas.microsoft.com/office/drawing/2010/main" val="0"/>
              </a:ext>
            </a:extLst>
          </a:blip>
          <a:srcRect l="13790" t="4009" r="11114" b="10906"/>
          <a:stretch/>
        </p:blipFill>
        <p:spPr>
          <a:xfrm>
            <a:off x="2042159" y="4289014"/>
            <a:ext cx="2402841" cy="2042160"/>
          </a:xfrm>
          <a:prstGeom prst="rect">
            <a:avLst/>
          </a:prstGeom>
          <a:ln>
            <a:solidFill>
              <a:schemeClr val="bg1"/>
            </a:solidFill>
          </a:ln>
        </p:spPr>
      </p:pic>
    </p:spTree>
    <p:extLst>
      <p:ext uri="{BB962C8B-B14F-4D97-AF65-F5344CB8AC3E}">
        <p14:creationId xmlns:p14="http://schemas.microsoft.com/office/powerpoint/2010/main" val="3593448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TextBox 9">
            <a:extLst>
              <a:ext uri="{FF2B5EF4-FFF2-40B4-BE49-F238E27FC236}">
                <a16:creationId xmlns:a16="http://schemas.microsoft.com/office/drawing/2014/main" id="{E5A156F3-206B-4D6A-AC63-749C2F02791E}"/>
              </a:ext>
            </a:extLst>
          </p:cNvPr>
          <p:cNvSpPr txBox="1"/>
          <p:nvPr/>
        </p:nvSpPr>
        <p:spPr>
          <a:xfrm>
            <a:off x="164756" y="-256753"/>
            <a:ext cx="11862487" cy="1661993"/>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GB" sz="4500" b="1" cap="all" dirty="0">
              <a:solidFill>
                <a:schemeClr val="bg1"/>
              </a:solidFill>
              <a:latin typeface="Alte Haas Grotesk" charset="0"/>
              <a:ea typeface="Alte Haas Grotesk" charset="0"/>
              <a:cs typeface="Alte Haas Grotesk" charset="0"/>
            </a:endParaRPr>
          </a:p>
          <a:p>
            <a:pPr algn="ctr"/>
            <a:r>
              <a:rPr lang="fr-FR" sz="4500" b="1" cap="all" dirty="0" err="1">
                <a:solidFill>
                  <a:schemeClr val="bg1"/>
                </a:solidFill>
                <a:latin typeface="Alte Haas Grotesk" charset="0"/>
                <a:ea typeface="Alte Haas Grotesk" charset="0"/>
                <a:cs typeface="Alte Haas Grotesk" charset="0"/>
              </a:rPr>
              <a:t>Remember</a:t>
            </a:r>
            <a:r>
              <a:rPr lang="fr-FR" sz="4500" b="1" cap="all" dirty="0">
                <a:solidFill>
                  <a:schemeClr val="bg1"/>
                </a:solidFill>
                <a:latin typeface="Alte Haas Grotesk" charset="0"/>
                <a:ea typeface="Alte Haas Grotesk" charset="0"/>
                <a:cs typeface="Alte Haas Grotesk" charset="0"/>
              </a:rPr>
              <a:t> TRAIN-TRAIN?</a:t>
            </a:r>
            <a:endParaRPr lang="en-GB" sz="4500" b="1" cap="all" dirty="0">
              <a:solidFill>
                <a:schemeClr val="bg1"/>
              </a:solidFill>
              <a:latin typeface="Alte Haas Grotesk" charset="0"/>
              <a:ea typeface="Alte Haas Grotesk" charset="0"/>
              <a:cs typeface="Alte Haas Grotesk" charset="0"/>
            </a:endParaRPr>
          </a:p>
          <a:p>
            <a:pPr algn="ctr"/>
            <a:endParaRPr lang="en-GB" sz="1200" b="1" cap="all" dirty="0">
              <a:solidFill>
                <a:schemeClr val="bg1"/>
              </a:solidFill>
              <a:latin typeface="Alte Haas Grotesk" charset="0"/>
              <a:ea typeface="Alte Haas Grotesk" charset="0"/>
              <a:cs typeface="Alte Haas Grotesk" charset="0"/>
            </a:endParaRPr>
          </a:p>
        </p:txBody>
      </p:sp>
      <p:grpSp>
        <p:nvGrpSpPr>
          <p:cNvPr id="7" name="Group 6">
            <a:extLst>
              <a:ext uri="{FF2B5EF4-FFF2-40B4-BE49-F238E27FC236}">
                <a16:creationId xmlns:a16="http://schemas.microsoft.com/office/drawing/2014/main" id="{F5FB90D4-A024-436D-A6BF-727DCE2CB4D6}"/>
              </a:ext>
            </a:extLst>
          </p:cNvPr>
          <p:cNvGrpSpPr/>
          <p:nvPr/>
        </p:nvGrpSpPr>
        <p:grpSpPr>
          <a:xfrm>
            <a:off x="706300" y="1351468"/>
            <a:ext cx="10779401" cy="5105825"/>
            <a:chOff x="640953" y="1351468"/>
            <a:chExt cx="10779401" cy="5105825"/>
          </a:xfrm>
        </p:grpSpPr>
        <p:pic>
          <p:nvPicPr>
            <p:cNvPr id="6" name="Picture 5">
              <a:extLst>
                <a:ext uri="{FF2B5EF4-FFF2-40B4-BE49-F238E27FC236}">
                  <a16:creationId xmlns:a16="http://schemas.microsoft.com/office/drawing/2014/main" id="{F8B721BA-3242-44C4-8FDC-F4FEC27485F2}"/>
                </a:ext>
              </a:extLst>
            </p:cNvPr>
            <p:cNvPicPr>
              <a:picLocks noChangeAspect="1"/>
            </p:cNvPicPr>
            <p:nvPr/>
          </p:nvPicPr>
          <p:blipFill>
            <a:blip r:embed="rId3"/>
            <a:stretch>
              <a:fillRect/>
            </a:stretch>
          </p:blipFill>
          <p:spPr>
            <a:xfrm>
              <a:off x="2812648" y="2802328"/>
              <a:ext cx="8607706" cy="3654965"/>
            </a:xfrm>
            <a:prstGeom prst="rect">
              <a:avLst/>
            </a:prstGeom>
            <a:ln w="6350">
              <a:solidFill>
                <a:schemeClr val="bg1"/>
              </a:solidFill>
            </a:ln>
          </p:spPr>
        </p:pic>
        <p:pic>
          <p:nvPicPr>
            <p:cNvPr id="20" name="Picture 19" descr="A picture containing sky, outdoor, ground, track&#10;&#10;Description generated with very high confidence">
              <a:extLst>
                <a:ext uri="{FF2B5EF4-FFF2-40B4-BE49-F238E27FC236}">
                  <a16:creationId xmlns:a16="http://schemas.microsoft.com/office/drawing/2014/main" id="{69303AB2-6568-48E3-8BF9-578EFC9126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953" y="1351468"/>
              <a:ext cx="4085376" cy="2458034"/>
            </a:xfrm>
            <a:prstGeom prst="rect">
              <a:avLst/>
            </a:prstGeom>
            <a:ln w="6350">
              <a:solidFill>
                <a:schemeClr val="bg1"/>
              </a:solidFill>
            </a:ln>
          </p:spPr>
        </p:pic>
      </p:grpSp>
    </p:spTree>
    <p:extLst>
      <p:ext uri="{BB962C8B-B14F-4D97-AF65-F5344CB8AC3E}">
        <p14:creationId xmlns:p14="http://schemas.microsoft.com/office/powerpoint/2010/main" val="19344682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387513-4F55-4C59-9EF2-A3B012E8DDFE}"/>
              </a:ext>
            </a:extLst>
          </p:cNvPr>
          <p:cNvPicPr>
            <a:picLocks noChangeAspect="1"/>
          </p:cNvPicPr>
          <p:nvPr/>
        </p:nvPicPr>
        <p:blipFill>
          <a:blip r:embed="rId3"/>
          <a:stretch>
            <a:fillRect/>
          </a:stretch>
        </p:blipFill>
        <p:spPr>
          <a:xfrm>
            <a:off x="3626734" y="1794076"/>
            <a:ext cx="8025539" cy="4473251"/>
          </a:xfrm>
          <a:prstGeom prst="rect">
            <a:avLst/>
          </a:prstGeom>
          <a:ln w="6350">
            <a:solidFill>
              <a:schemeClr val="bg1"/>
            </a:solidFill>
          </a:ln>
        </p:spPr>
      </p:pic>
      <p:pic>
        <p:nvPicPr>
          <p:cNvPr id="20" name="Picture 19" descr="A picture containing sky, outdoor, ground, track&#10;&#10;Description generated with very high confidence">
            <a:extLst>
              <a:ext uri="{FF2B5EF4-FFF2-40B4-BE49-F238E27FC236}">
                <a16:creationId xmlns:a16="http://schemas.microsoft.com/office/drawing/2014/main" id="{69303AB2-6568-48E3-8BF9-578EFC9126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300" y="1351468"/>
            <a:ext cx="4085376" cy="2458034"/>
          </a:xfrm>
          <a:prstGeom prst="rect">
            <a:avLst/>
          </a:prstGeom>
          <a:ln w="6350">
            <a:solidFill>
              <a:schemeClr val="bg1"/>
            </a:solidFill>
          </a:ln>
        </p:spPr>
      </p:pic>
      <p:sp>
        <p:nvSpPr>
          <p:cNvPr id="5" name="TextBox 9">
            <a:extLst>
              <a:ext uri="{FF2B5EF4-FFF2-40B4-BE49-F238E27FC236}">
                <a16:creationId xmlns:a16="http://schemas.microsoft.com/office/drawing/2014/main" id="{B810DC68-C536-4C31-BB05-5BF77106B432}"/>
              </a:ext>
            </a:extLst>
          </p:cNvPr>
          <p:cNvSpPr txBox="1"/>
          <p:nvPr/>
        </p:nvSpPr>
        <p:spPr>
          <a:xfrm>
            <a:off x="164756" y="-256753"/>
            <a:ext cx="11862487" cy="1661993"/>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GB" sz="4500" b="1" cap="all" dirty="0">
              <a:solidFill>
                <a:schemeClr val="bg1"/>
              </a:solidFill>
              <a:latin typeface="Alte Haas Grotesk" charset="0"/>
              <a:ea typeface="Alte Haas Grotesk" charset="0"/>
              <a:cs typeface="Alte Haas Grotesk" charset="0"/>
            </a:endParaRPr>
          </a:p>
          <a:p>
            <a:pPr algn="ctr"/>
            <a:r>
              <a:rPr lang="fr-FR" sz="4500" b="1" cap="all" dirty="0" err="1">
                <a:solidFill>
                  <a:schemeClr val="bg1"/>
                </a:solidFill>
                <a:latin typeface="Alte Haas Grotesk" charset="0"/>
                <a:ea typeface="Alte Haas Grotesk" charset="0"/>
                <a:cs typeface="Alte Haas Grotesk" charset="0"/>
              </a:rPr>
              <a:t>Remember</a:t>
            </a:r>
            <a:r>
              <a:rPr lang="fr-FR" sz="4500" b="1" cap="all" dirty="0">
                <a:solidFill>
                  <a:schemeClr val="bg1"/>
                </a:solidFill>
                <a:latin typeface="Alte Haas Grotesk" charset="0"/>
                <a:ea typeface="Alte Haas Grotesk" charset="0"/>
                <a:cs typeface="Alte Haas Grotesk" charset="0"/>
              </a:rPr>
              <a:t> TRAIN-TRAIN?</a:t>
            </a:r>
            <a:endParaRPr lang="en-GB" sz="4500" b="1" cap="all" dirty="0">
              <a:solidFill>
                <a:schemeClr val="bg1"/>
              </a:solidFill>
              <a:latin typeface="Alte Haas Grotesk" charset="0"/>
              <a:ea typeface="Alte Haas Grotesk" charset="0"/>
              <a:cs typeface="Alte Haas Grotesk" charset="0"/>
            </a:endParaRPr>
          </a:p>
          <a:p>
            <a:pPr algn="ctr"/>
            <a:endParaRPr lang="en-GB" sz="1200" b="1" cap="all" dirty="0">
              <a:solidFill>
                <a:schemeClr val="bg1"/>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33558380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TextBox 9">
            <a:extLst>
              <a:ext uri="{FF2B5EF4-FFF2-40B4-BE49-F238E27FC236}">
                <a16:creationId xmlns:a16="http://schemas.microsoft.com/office/drawing/2014/main" id="{E5A156F3-206B-4D6A-AC63-749C2F02791E}"/>
              </a:ext>
            </a:extLst>
          </p:cNvPr>
          <p:cNvSpPr txBox="1"/>
          <p:nvPr/>
        </p:nvSpPr>
        <p:spPr>
          <a:xfrm>
            <a:off x="164756" y="-256753"/>
            <a:ext cx="11862487" cy="1300356"/>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GB" sz="28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Functional Core </a:t>
            </a:r>
            <a:r>
              <a:rPr lang="mr-IN" sz="4000" b="1" cap="all" dirty="0">
                <a:solidFill>
                  <a:schemeClr val="bg1"/>
                </a:solidFill>
                <a:latin typeface="Alte Haas Grotesk" charset="0"/>
                <a:ea typeface="Alte Haas Grotesk" charset="0"/>
                <a:cs typeface="Alte Haas Grotesk" charset="0"/>
              </a:rPr>
              <a:t>–</a:t>
            </a:r>
            <a:r>
              <a:rPr lang="en-GB" sz="4000" b="1" cap="all" dirty="0">
                <a:solidFill>
                  <a:schemeClr val="bg1"/>
                </a:solidFill>
                <a:latin typeface="Alte Haas Grotesk" charset="0"/>
                <a:ea typeface="Alte Haas Grotesk" charset="0"/>
                <a:cs typeface="Alte Haas Grotesk" charset="0"/>
              </a:rPr>
              <a:t> Train reservation</a:t>
            </a:r>
          </a:p>
          <a:p>
            <a:pPr algn="ctr"/>
            <a:endParaRPr lang="en-GB" sz="1050" b="1" cap="all" dirty="0">
              <a:solidFill>
                <a:schemeClr val="bg1"/>
              </a:solidFill>
              <a:latin typeface="Alte Haas Grotesk" charset="0"/>
              <a:ea typeface="Alte Haas Grotesk" charset="0"/>
              <a:cs typeface="Alte Haas Grotesk" charset="0"/>
            </a:endParaRPr>
          </a:p>
        </p:txBody>
      </p:sp>
      <p:pic>
        <p:nvPicPr>
          <p:cNvPr id="11" name="Image 3">
            <a:extLst>
              <a:ext uri="{FF2B5EF4-FFF2-40B4-BE49-F238E27FC236}">
                <a16:creationId xmlns:a16="http://schemas.microsoft.com/office/drawing/2014/main" id="{D97B7790-4CE5-4324-AD66-47134568463E}"/>
              </a:ext>
            </a:extLst>
          </p:cNvPr>
          <p:cNvPicPr>
            <a:picLocks noChangeAspect="1"/>
          </p:cNvPicPr>
          <p:nvPr/>
        </p:nvPicPr>
        <p:blipFill rotWithShape="1">
          <a:blip r:embed="rId3">
            <a:clrChange>
              <a:clrFrom>
                <a:srgbClr val="1E1E1E"/>
              </a:clrFrom>
              <a:clrTo>
                <a:srgbClr val="1E1E1E">
                  <a:alpha val="0"/>
                </a:srgbClr>
              </a:clrTo>
            </a:clrChange>
          </a:blip>
          <a:srcRect t="1416"/>
          <a:stretch/>
        </p:blipFill>
        <p:spPr>
          <a:xfrm>
            <a:off x="1282172" y="1275326"/>
            <a:ext cx="9627653" cy="5306990"/>
          </a:xfrm>
          <a:prstGeom prst="rect">
            <a:avLst/>
          </a:prstGeom>
        </p:spPr>
      </p:pic>
      <p:sp>
        <p:nvSpPr>
          <p:cNvPr id="10" name="Rectangle : coins arrondis 33">
            <a:extLst>
              <a:ext uri="{FF2B5EF4-FFF2-40B4-BE49-F238E27FC236}">
                <a16:creationId xmlns:a16="http://schemas.microsoft.com/office/drawing/2014/main" id="{A463509D-D533-4C2B-AF3D-86ECD0FD1597}"/>
              </a:ext>
            </a:extLst>
          </p:cNvPr>
          <p:cNvSpPr/>
          <p:nvPr/>
        </p:nvSpPr>
        <p:spPr>
          <a:xfrm>
            <a:off x="1085850" y="2457450"/>
            <a:ext cx="10303329" cy="4124866"/>
          </a:xfrm>
          <a:prstGeom prst="round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0" name="ZoneTexte 15">
            <a:extLst>
              <a:ext uri="{FF2B5EF4-FFF2-40B4-BE49-F238E27FC236}">
                <a16:creationId xmlns:a16="http://schemas.microsoft.com/office/drawing/2014/main" id="{600E1E81-699C-484E-AB89-CF00D157DD09}"/>
              </a:ext>
            </a:extLst>
          </p:cNvPr>
          <p:cNvSpPr txBox="1"/>
          <p:nvPr/>
        </p:nvSpPr>
        <p:spPr>
          <a:xfrm>
            <a:off x="3925962" y="1993164"/>
            <a:ext cx="4340076" cy="523220"/>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solidFill>
                  <a:schemeClr val="accent4"/>
                </a:solidFill>
              </a:rPr>
              <a:t>(Imperative shell version)</a:t>
            </a:r>
          </a:p>
        </p:txBody>
      </p:sp>
      <p:pic>
        <p:nvPicPr>
          <p:cNvPr id="21" name="Picture 20">
            <a:extLst>
              <a:ext uri="{FF2B5EF4-FFF2-40B4-BE49-F238E27FC236}">
                <a16:creationId xmlns:a16="http://schemas.microsoft.com/office/drawing/2014/main" id="{DF71A795-A5E1-4AF3-98A8-4BB1E4EDD99F}"/>
              </a:ext>
            </a:extLst>
          </p:cNvPr>
          <p:cNvPicPr>
            <a:picLocks noChangeAspect="1"/>
          </p:cNvPicPr>
          <p:nvPr/>
        </p:nvPicPr>
        <p:blipFill rotWithShape="1">
          <a:blip r:embed="rId4">
            <a:extLst>
              <a:ext uri="{28A0092B-C50C-407E-A947-70E740481C1C}">
                <a14:useLocalDpi xmlns:a14="http://schemas.microsoft.com/office/drawing/2010/main" val="0"/>
              </a:ext>
            </a:extLst>
          </a:blip>
          <a:srcRect l="27994" t="42566" r="34502" b="37562"/>
          <a:stretch/>
        </p:blipFill>
        <p:spPr>
          <a:xfrm>
            <a:off x="1262052" y="5098542"/>
            <a:ext cx="1102448" cy="328387"/>
          </a:xfrm>
          <a:prstGeom prst="rect">
            <a:avLst/>
          </a:prstGeom>
        </p:spPr>
      </p:pic>
    </p:spTree>
    <p:extLst>
      <p:ext uri="{BB962C8B-B14F-4D97-AF65-F5344CB8AC3E}">
        <p14:creationId xmlns:p14="http://schemas.microsoft.com/office/powerpoint/2010/main" val="9218755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TextBox 9">
            <a:extLst>
              <a:ext uri="{FF2B5EF4-FFF2-40B4-BE49-F238E27FC236}">
                <a16:creationId xmlns:a16="http://schemas.microsoft.com/office/drawing/2014/main" id="{E5A156F3-206B-4D6A-AC63-749C2F02791E}"/>
              </a:ext>
            </a:extLst>
          </p:cNvPr>
          <p:cNvSpPr txBox="1"/>
          <p:nvPr/>
        </p:nvSpPr>
        <p:spPr>
          <a:xfrm>
            <a:off x="164756" y="-256753"/>
            <a:ext cx="11862487" cy="1300356"/>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GB" sz="28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Functional Core </a:t>
            </a:r>
            <a:r>
              <a:rPr lang="mr-IN" sz="4000" b="1" cap="all" dirty="0">
                <a:solidFill>
                  <a:schemeClr val="bg1"/>
                </a:solidFill>
                <a:latin typeface="Alte Haas Grotesk" charset="0"/>
                <a:ea typeface="Alte Haas Grotesk" charset="0"/>
                <a:cs typeface="Alte Haas Grotesk" charset="0"/>
              </a:rPr>
              <a:t>–</a:t>
            </a:r>
            <a:r>
              <a:rPr lang="en-GB" sz="4000" b="1" cap="all" dirty="0">
                <a:solidFill>
                  <a:schemeClr val="bg1"/>
                </a:solidFill>
                <a:latin typeface="Alte Haas Grotesk" charset="0"/>
                <a:ea typeface="Alte Haas Grotesk" charset="0"/>
                <a:cs typeface="Alte Haas Grotesk" charset="0"/>
              </a:rPr>
              <a:t> Train reservation</a:t>
            </a:r>
          </a:p>
          <a:p>
            <a:pPr algn="ctr"/>
            <a:endParaRPr lang="en-GB" sz="1050" b="1" cap="all" dirty="0">
              <a:solidFill>
                <a:schemeClr val="bg1"/>
              </a:solidFill>
              <a:latin typeface="Alte Haas Grotesk" charset="0"/>
              <a:ea typeface="Alte Haas Grotesk" charset="0"/>
              <a:cs typeface="Alte Haas Grotesk" charset="0"/>
            </a:endParaRPr>
          </a:p>
        </p:txBody>
      </p:sp>
      <p:pic>
        <p:nvPicPr>
          <p:cNvPr id="11" name="Image 3">
            <a:extLst>
              <a:ext uri="{FF2B5EF4-FFF2-40B4-BE49-F238E27FC236}">
                <a16:creationId xmlns:a16="http://schemas.microsoft.com/office/drawing/2014/main" id="{D97B7790-4CE5-4324-AD66-47134568463E}"/>
              </a:ext>
            </a:extLst>
          </p:cNvPr>
          <p:cNvPicPr>
            <a:picLocks noChangeAspect="1"/>
          </p:cNvPicPr>
          <p:nvPr/>
        </p:nvPicPr>
        <p:blipFill rotWithShape="1">
          <a:blip r:embed="rId3">
            <a:clrChange>
              <a:clrFrom>
                <a:srgbClr val="1E1E1E"/>
              </a:clrFrom>
              <a:clrTo>
                <a:srgbClr val="1E1E1E">
                  <a:alpha val="0"/>
                </a:srgbClr>
              </a:clrTo>
            </a:clrChange>
          </a:blip>
          <a:srcRect t="1416"/>
          <a:stretch/>
        </p:blipFill>
        <p:spPr>
          <a:xfrm>
            <a:off x="1282172" y="1275326"/>
            <a:ext cx="9627653" cy="5306990"/>
          </a:xfrm>
          <a:prstGeom prst="rect">
            <a:avLst/>
          </a:prstGeom>
        </p:spPr>
      </p:pic>
      <p:pic>
        <p:nvPicPr>
          <p:cNvPr id="19" name="Picture 18">
            <a:extLst>
              <a:ext uri="{FF2B5EF4-FFF2-40B4-BE49-F238E27FC236}">
                <a16:creationId xmlns:a16="http://schemas.microsoft.com/office/drawing/2014/main" id="{0BE65331-EC54-4D8F-B8D4-9708A258CB2F}"/>
              </a:ext>
            </a:extLst>
          </p:cNvPr>
          <p:cNvPicPr>
            <a:picLocks noChangeAspect="1"/>
          </p:cNvPicPr>
          <p:nvPr/>
        </p:nvPicPr>
        <p:blipFill rotWithShape="1">
          <a:blip r:embed="rId4">
            <a:extLst>
              <a:ext uri="{28A0092B-C50C-407E-A947-70E740481C1C}">
                <a14:useLocalDpi xmlns:a14="http://schemas.microsoft.com/office/drawing/2010/main" val="0"/>
              </a:ext>
            </a:extLst>
          </a:blip>
          <a:srcRect l="27994" t="42566" r="34502" b="37562"/>
          <a:stretch/>
        </p:blipFill>
        <p:spPr>
          <a:xfrm>
            <a:off x="1262052" y="5098542"/>
            <a:ext cx="1102448" cy="328387"/>
          </a:xfrm>
          <a:prstGeom prst="rect">
            <a:avLst/>
          </a:prstGeom>
        </p:spPr>
      </p:pic>
      <p:sp>
        <p:nvSpPr>
          <p:cNvPr id="10" name="Rectangle : coins arrondis 33">
            <a:extLst>
              <a:ext uri="{FF2B5EF4-FFF2-40B4-BE49-F238E27FC236}">
                <a16:creationId xmlns:a16="http://schemas.microsoft.com/office/drawing/2014/main" id="{A463509D-D533-4C2B-AF3D-86ECD0FD1597}"/>
              </a:ext>
            </a:extLst>
          </p:cNvPr>
          <p:cNvSpPr/>
          <p:nvPr/>
        </p:nvSpPr>
        <p:spPr>
          <a:xfrm>
            <a:off x="1651483" y="3336868"/>
            <a:ext cx="7884000" cy="686211"/>
          </a:xfrm>
          <a:prstGeom prst="round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6" name="ZoneTexte 15">
            <a:extLst>
              <a:ext uri="{FF2B5EF4-FFF2-40B4-BE49-F238E27FC236}">
                <a16:creationId xmlns:a16="http://schemas.microsoft.com/office/drawing/2014/main" id="{134F6637-1A29-4071-BA85-AB2A8E8BB47D}"/>
              </a:ext>
            </a:extLst>
          </p:cNvPr>
          <p:cNvSpPr txBox="1"/>
          <p:nvPr/>
        </p:nvSpPr>
        <p:spPr>
          <a:xfrm>
            <a:off x="7054968" y="3005584"/>
            <a:ext cx="2317632" cy="338554"/>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b="1" dirty="0">
                <a:solidFill>
                  <a:schemeClr val="accent4"/>
                </a:solidFill>
              </a:rPr>
              <a:t>Call non-pure functions</a:t>
            </a:r>
          </a:p>
        </p:txBody>
      </p:sp>
      <p:sp>
        <p:nvSpPr>
          <p:cNvPr id="20" name="ZoneTexte 15">
            <a:extLst>
              <a:ext uri="{FF2B5EF4-FFF2-40B4-BE49-F238E27FC236}">
                <a16:creationId xmlns:a16="http://schemas.microsoft.com/office/drawing/2014/main" id="{600E1E81-699C-484E-AB89-CF00D157DD09}"/>
              </a:ext>
            </a:extLst>
          </p:cNvPr>
          <p:cNvSpPr txBox="1"/>
          <p:nvPr/>
        </p:nvSpPr>
        <p:spPr>
          <a:xfrm>
            <a:off x="3925962" y="1993164"/>
            <a:ext cx="4340076" cy="523220"/>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solidFill>
                  <a:schemeClr val="accent4"/>
                </a:solidFill>
              </a:rPr>
              <a:t>(Imperative shell version)</a:t>
            </a:r>
          </a:p>
        </p:txBody>
      </p:sp>
      <p:sp>
        <p:nvSpPr>
          <p:cNvPr id="8" name="Rectangle : coins arrondis 33">
            <a:extLst>
              <a:ext uri="{FF2B5EF4-FFF2-40B4-BE49-F238E27FC236}">
                <a16:creationId xmlns:a16="http://schemas.microsoft.com/office/drawing/2014/main" id="{8A55675B-DDCE-4C62-81BE-EA417825C4E7}"/>
              </a:ext>
            </a:extLst>
          </p:cNvPr>
          <p:cNvSpPr/>
          <p:nvPr/>
        </p:nvSpPr>
        <p:spPr>
          <a:xfrm>
            <a:off x="1085850" y="2457450"/>
            <a:ext cx="10303329" cy="4124866"/>
          </a:xfrm>
          <a:prstGeom prst="round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843745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EFEBE8-9C9C-4DF5-A427-ED1C843C3C71}"/>
              </a:ext>
            </a:extLst>
          </p:cNvPr>
          <p:cNvSpPr/>
          <p:nvPr/>
        </p:nvSpPr>
        <p:spPr>
          <a:xfrm>
            <a:off x="9311782" y="2118751"/>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Auditorium Seating </a:t>
            </a:r>
          </a:p>
          <a:p>
            <a:pPr algn="ctr"/>
            <a:r>
              <a:rPr lang="en-US" sz="1200" cap="all" dirty="0">
                <a:solidFill>
                  <a:srgbClr val="D1A2D0"/>
                </a:solidFill>
              </a:rPr>
              <a:t>API</a:t>
            </a: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D42A72-36A5-4C4A-A821-6A5A84551473}"/>
              </a:ext>
            </a:extLst>
          </p:cNvPr>
          <p:cNvCxnSpPr>
            <a:cxnSpLocks/>
            <a:endCxn id="11" idx="1"/>
          </p:cNvCxnSpPr>
          <p:nvPr/>
        </p:nvCxnSpPr>
        <p:spPr>
          <a:xfrm flipV="1">
            <a:off x="7408977" y="2563109"/>
            <a:ext cx="1902805" cy="789020"/>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A221028-41E3-41B7-B898-00C763C3927E}"/>
              </a:ext>
            </a:extLst>
          </p:cNvPr>
          <p:cNvSpPr txBox="1"/>
          <p:nvPr/>
        </p:nvSpPr>
        <p:spPr>
          <a:xfrm>
            <a:off x="7580402" y="2201508"/>
            <a:ext cx="1395129" cy="646331"/>
          </a:xfrm>
          <a:prstGeom prst="rect">
            <a:avLst/>
          </a:prstGeom>
          <a:noFill/>
        </p:spPr>
        <p:txBody>
          <a:bodyPr wrap="square" rtlCol="0">
            <a:spAutoFit/>
          </a:bodyPr>
          <a:lstStyle/>
          <a:p>
            <a:pPr algn="ctr"/>
            <a:r>
              <a:rPr lang="en-GB" sz="1200" dirty="0">
                <a:solidFill>
                  <a:srgbClr val="D1A2D0"/>
                </a:solidFill>
              </a:rPr>
              <a:t>“I need the auditorium seating of show Z”</a:t>
            </a:r>
          </a:p>
        </p:txBody>
      </p: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all" dirty="0">
                <a:solidFill>
                  <a:schemeClr val="tx1"/>
                </a:solidFill>
              </a:rPr>
              <a:t>Seats Suggestions API</a:t>
            </a:r>
          </a:p>
        </p:txBody>
      </p:sp>
      <p:sp>
        <p:nvSpPr>
          <p:cNvPr id="10" name="TextBox 9">
            <a:extLst>
              <a:ext uri="{FF2B5EF4-FFF2-40B4-BE49-F238E27FC236}">
                <a16:creationId xmlns:a16="http://schemas.microsoft.com/office/drawing/2014/main" id="{14A5EB83-0187-49CD-BED2-5FAB74996998}"/>
              </a:ext>
            </a:extLst>
          </p:cNvPr>
          <p:cNvSpPr txBox="1"/>
          <p:nvPr/>
        </p:nvSpPr>
        <p:spPr>
          <a:xfrm>
            <a:off x="164756" y="268030"/>
            <a:ext cx="11862487" cy="646331"/>
          </a:xfrm>
          <a:prstGeom prst="rect">
            <a:avLst/>
          </a:prstGeom>
          <a:solidFill>
            <a:schemeClr val="tx1"/>
          </a:solidFill>
        </p:spPr>
        <p:txBody>
          <a:bodyPr wrap="square" rtlCol="0">
            <a:spAutoFit/>
          </a:bodyPr>
          <a:lstStyle/>
          <a:p>
            <a:pPr algn="ctr"/>
            <a:r>
              <a:rPr lang="en-GB" sz="3600" b="1" cap="all" dirty="0">
                <a:solidFill>
                  <a:schemeClr val="bg1"/>
                </a:solidFill>
                <a:latin typeface="Alte Haas Grotesk" charset="0"/>
                <a:ea typeface="Alte Haas Grotesk" charset="0"/>
                <a:cs typeface="Alte Haas Grotesk" charset="0"/>
              </a:rPr>
              <a:t>Suggesting seats in </a:t>
            </a:r>
            <a:r>
              <a:rPr lang="en-GB" sz="3600" b="1" cap="all" dirty="0" err="1">
                <a:solidFill>
                  <a:schemeClr val="bg1"/>
                </a:solidFill>
                <a:latin typeface="Alte Haas Grotesk" charset="0"/>
                <a:ea typeface="Alte Haas Grotesk" charset="0"/>
                <a:cs typeface="Alte Haas Grotesk" charset="0"/>
              </a:rPr>
              <a:t>Theaters</a:t>
            </a:r>
            <a:endParaRPr lang="en-GB" sz="1000" b="1" cap="all" dirty="0">
              <a:solidFill>
                <a:schemeClr val="bg1"/>
              </a:solidFill>
              <a:latin typeface="Alte Haas Grotesk" charset="0"/>
              <a:ea typeface="Alte Haas Grotesk" charset="0"/>
              <a:cs typeface="Alte Haas Grotesk" charset="0"/>
            </a:endParaRPr>
          </a:p>
        </p:txBody>
      </p:sp>
      <p:sp>
        <p:nvSpPr>
          <p:cNvPr id="14" name="TextBox 13">
            <a:extLst>
              <a:ext uri="{FF2B5EF4-FFF2-40B4-BE49-F238E27FC236}">
                <a16:creationId xmlns:a16="http://schemas.microsoft.com/office/drawing/2014/main" id="{D7F5D946-F553-40D7-BCA3-DC76D9A8511F}"/>
              </a:ext>
            </a:extLst>
          </p:cNvPr>
          <p:cNvSpPr txBox="1"/>
          <p:nvPr/>
        </p:nvSpPr>
        <p:spPr>
          <a:xfrm>
            <a:off x="1328698" y="1798315"/>
            <a:ext cx="3088627" cy="523220"/>
          </a:xfrm>
          <a:prstGeom prst="rect">
            <a:avLst/>
          </a:prstGeom>
          <a:noFill/>
        </p:spPr>
        <p:txBody>
          <a:bodyPr wrap="square" rtlCol="0">
            <a:spAutoFit/>
          </a:bodyPr>
          <a:lstStyle/>
          <a:p>
            <a:pPr algn="ctr"/>
            <a:r>
              <a:rPr lang="en-GB" sz="1400" dirty="0">
                <a:solidFill>
                  <a:srgbClr val="00AEFE"/>
                </a:solidFill>
              </a:rPr>
              <a:t>“</a:t>
            </a:r>
            <a:r>
              <a:rPr lang="en-US" sz="1400" dirty="0">
                <a:solidFill>
                  <a:srgbClr val="00AEFE"/>
                </a:solidFill>
              </a:rPr>
              <a:t>What seats can you suggest for 3 people wishing to attend the show Z?</a:t>
            </a:r>
            <a:r>
              <a:rPr lang="en-GB" sz="1400" dirty="0">
                <a:solidFill>
                  <a:srgbClr val="00AEFE"/>
                </a:solidFill>
              </a:rPr>
              <a:t>”</a:t>
            </a:r>
          </a:p>
        </p:txBody>
      </p:sp>
    </p:spTree>
    <p:extLst>
      <p:ext uri="{BB962C8B-B14F-4D97-AF65-F5344CB8AC3E}">
        <p14:creationId xmlns:p14="http://schemas.microsoft.com/office/powerpoint/2010/main" val="10993373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TextBox 9">
            <a:extLst>
              <a:ext uri="{FF2B5EF4-FFF2-40B4-BE49-F238E27FC236}">
                <a16:creationId xmlns:a16="http://schemas.microsoft.com/office/drawing/2014/main" id="{E5A156F3-206B-4D6A-AC63-749C2F02791E}"/>
              </a:ext>
            </a:extLst>
          </p:cNvPr>
          <p:cNvSpPr txBox="1"/>
          <p:nvPr/>
        </p:nvSpPr>
        <p:spPr>
          <a:xfrm>
            <a:off x="164756" y="-256753"/>
            <a:ext cx="11862487" cy="1300356"/>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GB" sz="28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Functional Core </a:t>
            </a:r>
            <a:r>
              <a:rPr lang="mr-IN" sz="4000" b="1" cap="all" dirty="0">
                <a:solidFill>
                  <a:schemeClr val="bg1"/>
                </a:solidFill>
                <a:latin typeface="Alte Haas Grotesk" charset="0"/>
                <a:ea typeface="Alte Haas Grotesk" charset="0"/>
                <a:cs typeface="Alte Haas Grotesk" charset="0"/>
              </a:rPr>
              <a:t>–</a:t>
            </a:r>
            <a:r>
              <a:rPr lang="en-GB" sz="4000" b="1" cap="all" dirty="0">
                <a:solidFill>
                  <a:schemeClr val="bg1"/>
                </a:solidFill>
                <a:latin typeface="Alte Haas Grotesk" charset="0"/>
                <a:ea typeface="Alte Haas Grotesk" charset="0"/>
                <a:cs typeface="Alte Haas Grotesk" charset="0"/>
              </a:rPr>
              <a:t> Train reservation</a:t>
            </a:r>
          </a:p>
          <a:p>
            <a:pPr algn="ctr"/>
            <a:endParaRPr lang="en-GB" sz="1050" b="1" cap="all" dirty="0">
              <a:solidFill>
                <a:schemeClr val="bg1"/>
              </a:solidFill>
              <a:latin typeface="Alte Haas Grotesk" charset="0"/>
              <a:ea typeface="Alte Haas Grotesk" charset="0"/>
              <a:cs typeface="Alte Haas Grotesk" charset="0"/>
            </a:endParaRPr>
          </a:p>
        </p:txBody>
      </p:sp>
      <p:pic>
        <p:nvPicPr>
          <p:cNvPr id="11" name="Image 3">
            <a:extLst>
              <a:ext uri="{FF2B5EF4-FFF2-40B4-BE49-F238E27FC236}">
                <a16:creationId xmlns:a16="http://schemas.microsoft.com/office/drawing/2014/main" id="{D97B7790-4CE5-4324-AD66-47134568463E}"/>
              </a:ext>
            </a:extLst>
          </p:cNvPr>
          <p:cNvPicPr>
            <a:picLocks noChangeAspect="1"/>
          </p:cNvPicPr>
          <p:nvPr/>
        </p:nvPicPr>
        <p:blipFill rotWithShape="1">
          <a:blip r:embed="rId3">
            <a:clrChange>
              <a:clrFrom>
                <a:srgbClr val="1E1E1E"/>
              </a:clrFrom>
              <a:clrTo>
                <a:srgbClr val="1E1E1E">
                  <a:alpha val="0"/>
                </a:srgbClr>
              </a:clrTo>
            </a:clrChange>
          </a:blip>
          <a:srcRect t="1416"/>
          <a:stretch/>
        </p:blipFill>
        <p:spPr>
          <a:xfrm>
            <a:off x="1282172" y="1275326"/>
            <a:ext cx="9627653" cy="5306990"/>
          </a:xfrm>
          <a:prstGeom prst="rect">
            <a:avLst/>
          </a:prstGeom>
        </p:spPr>
      </p:pic>
      <p:sp>
        <p:nvSpPr>
          <p:cNvPr id="13" name="Rectangle : coins arrondis 33">
            <a:extLst>
              <a:ext uri="{FF2B5EF4-FFF2-40B4-BE49-F238E27FC236}">
                <a16:creationId xmlns:a16="http://schemas.microsoft.com/office/drawing/2014/main" id="{09CE6F27-763F-4117-80DC-BF41AFCF7B0F}"/>
              </a:ext>
            </a:extLst>
          </p:cNvPr>
          <p:cNvSpPr/>
          <p:nvPr/>
        </p:nvSpPr>
        <p:spPr>
          <a:xfrm>
            <a:off x="2078752" y="4535753"/>
            <a:ext cx="5508000" cy="261107"/>
          </a:xfrm>
          <a:prstGeom prst="roundRect">
            <a:avLst/>
          </a:prstGeom>
          <a:noFill/>
          <a:ln w="254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5" name="ZoneTexte 11">
            <a:extLst>
              <a:ext uri="{FF2B5EF4-FFF2-40B4-BE49-F238E27FC236}">
                <a16:creationId xmlns:a16="http://schemas.microsoft.com/office/drawing/2014/main" id="{E8B9FBD0-1877-4195-A413-D242A47E6963}"/>
              </a:ext>
            </a:extLst>
          </p:cNvPr>
          <p:cNvSpPr txBox="1"/>
          <p:nvPr/>
        </p:nvSpPr>
        <p:spPr>
          <a:xfrm>
            <a:off x="5682344" y="4213283"/>
            <a:ext cx="3322864" cy="338554"/>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b="1" dirty="0">
                <a:solidFill>
                  <a:srgbClr val="92D050"/>
                </a:solidFill>
              </a:rPr>
              <a:t>Call pure function - Make decisions</a:t>
            </a:r>
          </a:p>
        </p:txBody>
      </p:sp>
      <p:sp>
        <p:nvSpPr>
          <p:cNvPr id="10" name="Rectangle : coins arrondis 33">
            <a:extLst>
              <a:ext uri="{FF2B5EF4-FFF2-40B4-BE49-F238E27FC236}">
                <a16:creationId xmlns:a16="http://schemas.microsoft.com/office/drawing/2014/main" id="{A463509D-D533-4C2B-AF3D-86ECD0FD1597}"/>
              </a:ext>
            </a:extLst>
          </p:cNvPr>
          <p:cNvSpPr/>
          <p:nvPr/>
        </p:nvSpPr>
        <p:spPr>
          <a:xfrm>
            <a:off x="1651483" y="3336868"/>
            <a:ext cx="7884000" cy="686211"/>
          </a:xfrm>
          <a:prstGeom prst="round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6" name="ZoneTexte 15">
            <a:extLst>
              <a:ext uri="{FF2B5EF4-FFF2-40B4-BE49-F238E27FC236}">
                <a16:creationId xmlns:a16="http://schemas.microsoft.com/office/drawing/2014/main" id="{134F6637-1A29-4071-BA85-AB2A8E8BB47D}"/>
              </a:ext>
            </a:extLst>
          </p:cNvPr>
          <p:cNvSpPr txBox="1"/>
          <p:nvPr/>
        </p:nvSpPr>
        <p:spPr>
          <a:xfrm>
            <a:off x="7054968" y="3005584"/>
            <a:ext cx="2317632" cy="338554"/>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b="1" dirty="0">
                <a:solidFill>
                  <a:schemeClr val="accent4"/>
                </a:solidFill>
              </a:rPr>
              <a:t>Call non-pure functions</a:t>
            </a:r>
          </a:p>
        </p:txBody>
      </p:sp>
      <p:sp>
        <p:nvSpPr>
          <p:cNvPr id="12" name="ZoneTexte 15">
            <a:extLst>
              <a:ext uri="{FF2B5EF4-FFF2-40B4-BE49-F238E27FC236}">
                <a16:creationId xmlns:a16="http://schemas.microsoft.com/office/drawing/2014/main" id="{450D6A0B-2303-4861-A307-8BCC4AB8D1F6}"/>
              </a:ext>
            </a:extLst>
          </p:cNvPr>
          <p:cNvSpPr txBox="1"/>
          <p:nvPr/>
        </p:nvSpPr>
        <p:spPr>
          <a:xfrm>
            <a:off x="3925962" y="1993164"/>
            <a:ext cx="4340076" cy="523220"/>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solidFill>
                  <a:schemeClr val="accent4"/>
                </a:solidFill>
              </a:rPr>
              <a:t>(Imperative shell version)</a:t>
            </a:r>
          </a:p>
        </p:txBody>
      </p:sp>
      <p:sp>
        <p:nvSpPr>
          <p:cNvPr id="20" name="Rectangle : coins arrondis 33">
            <a:extLst>
              <a:ext uri="{FF2B5EF4-FFF2-40B4-BE49-F238E27FC236}">
                <a16:creationId xmlns:a16="http://schemas.microsoft.com/office/drawing/2014/main" id="{253372FD-547F-4027-9A29-BCD9FF9E21DA}"/>
              </a:ext>
            </a:extLst>
          </p:cNvPr>
          <p:cNvSpPr/>
          <p:nvPr/>
        </p:nvSpPr>
        <p:spPr>
          <a:xfrm>
            <a:off x="1085850" y="2457450"/>
            <a:ext cx="10303329" cy="4124866"/>
          </a:xfrm>
          <a:prstGeom prst="round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21" name="Picture 20">
            <a:extLst>
              <a:ext uri="{FF2B5EF4-FFF2-40B4-BE49-F238E27FC236}">
                <a16:creationId xmlns:a16="http://schemas.microsoft.com/office/drawing/2014/main" id="{706F1BE5-A64D-49FF-A022-E29AE55B3527}"/>
              </a:ext>
            </a:extLst>
          </p:cNvPr>
          <p:cNvPicPr>
            <a:picLocks noChangeAspect="1"/>
          </p:cNvPicPr>
          <p:nvPr/>
        </p:nvPicPr>
        <p:blipFill rotWithShape="1">
          <a:blip r:embed="rId4">
            <a:extLst>
              <a:ext uri="{28A0092B-C50C-407E-A947-70E740481C1C}">
                <a14:useLocalDpi xmlns:a14="http://schemas.microsoft.com/office/drawing/2010/main" val="0"/>
              </a:ext>
            </a:extLst>
          </a:blip>
          <a:srcRect l="27994" t="42566" r="34502" b="37562"/>
          <a:stretch/>
        </p:blipFill>
        <p:spPr>
          <a:xfrm>
            <a:off x="1262052" y="5098542"/>
            <a:ext cx="1102448" cy="328387"/>
          </a:xfrm>
          <a:prstGeom prst="rect">
            <a:avLst/>
          </a:prstGeom>
        </p:spPr>
      </p:pic>
    </p:spTree>
    <p:extLst>
      <p:ext uri="{BB962C8B-B14F-4D97-AF65-F5344CB8AC3E}">
        <p14:creationId xmlns:p14="http://schemas.microsoft.com/office/powerpoint/2010/main" val="38253600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TextBox 9">
            <a:extLst>
              <a:ext uri="{FF2B5EF4-FFF2-40B4-BE49-F238E27FC236}">
                <a16:creationId xmlns:a16="http://schemas.microsoft.com/office/drawing/2014/main" id="{E5A156F3-206B-4D6A-AC63-749C2F02791E}"/>
              </a:ext>
            </a:extLst>
          </p:cNvPr>
          <p:cNvSpPr txBox="1"/>
          <p:nvPr/>
        </p:nvSpPr>
        <p:spPr>
          <a:xfrm>
            <a:off x="164756" y="-256753"/>
            <a:ext cx="11862487" cy="1300356"/>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GB" sz="28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Functional Core </a:t>
            </a:r>
            <a:r>
              <a:rPr lang="mr-IN" sz="4000" b="1" cap="all" dirty="0">
                <a:solidFill>
                  <a:schemeClr val="bg1"/>
                </a:solidFill>
                <a:latin typeface="Alte Haas Grotesk" charset="0"/>
                <a:ea typeface="Alte Haas Grotesk" charset="0"/>
                <a:cs typeface="Alte Haas Grotesk" charset="0"/>
              </a:rPr>
              <a:t>–</a:t>
            </a:r>
            <a:r>
              <a:rPr lang="en-GB" sz="4000" b="1" cap="all" dirty="0">
                <a:solidFill>
                  <a:schemeClr val="bg1"/>
                </a:solidFill>
                <a:latin typeface="Alte Haas Grotesk" charset="0"/>
                <a:ea typeface="Alte Haas Grotesk" charset="0"/>
                <a:cs typeface="Alte Haas Grotesk" charset="0"/>
              </a:rPr>
              <a:t> Train reservation</a:t>
            </a:r>
          </a:p>
          <a:p>
            <a:pPr algn="ctr"/>
            <a:endParaRPr lang="en-GB" sz="1050" b="1" cap="all" dirty="0">
              <a:solidFill>
                <a:schemeClr val="bg1"/>
              </a:solidFill>
              <a:latin typeface="Alte Haas Grotesk" charset="0"/>
              <a:ea typeface="Alte Haas Grotesk" charset="0"/>
              <a:cs typeface="Alte Haas Grotesk" charset="0"/>
            </a:endParaRPr>
          </a:p>
        </p:txBody>
      </p:sp>
      <p:pic>
        <p:nvPicPr>
          <p:cNvPr id="11" name="Image 3">
            <a:extLst>
              <a:ext uri="{FF2B5EF4-FFF2-40B4-BE49-F238E27FC236}">
                <a16:creationId xmlns:a16="http://schemas.microsoft.com/office/drawing/2014/main" id="{D97B7790-4CE5-4324-AD66-47134568463E}"/>
              </a:ext>
            </a:extLst>
          </p:cNvPr>
          <p:cNvPicPr>
            <a:picLocks noChangeAspect="1"/>
          </p:cNvPicPr>
          <p:nvPr/>
        </p:nvPicPr>
        <p:blipFill rotWithShape="1">
          <a:blip r:embed="rId3">
            <a:clrChange>
              <a:clrFrom>
                <a:srgbClr val="1E1E1E"/>
              </a:clrFrom>
              <a:clrTo>
                <a:srgbClr val="1E1E1E">
                  <a:alpha val="0"/>
                </a:srgbClr>
              </a:clrTo>
            </a:clrChange>
          </a:blip>
          <a:srcRect t="1416"/>
          <a:stretch/>
        </p:blipFill>
        <p:spPr>
          <a:xfrm>
            <a:off x="1282172" y="1275326"/>
            <a:ext cx="9627653" cy="5306990"/>
          </a:xfrm>
          <a:prstGeom prst="rect">
            <a:avLst/>
          </a:prstGeom>
        </p:spPr>
      </p:pic>
      <p:sp>
        <p:nvSpPr>
          <p:cNvPr id="13" name="Rectangle : coins arrondis 33">
            <a:extLst>
              <a:ext uri="{FF2B5EF4-FFF2-40B4-BE49-F238E27FC236}">
                <a16:creationId xmlns:a16="http://schemas.microsoft.com/office/drawing/2014/main" id="{09CE6F27-763F-4117-80DC-BF41AFCF7B0F}"/>
              </a:ext>
            </a:extLst>
          </p:cNvPr>
          <p:cNvSpPr/>
          <p:nvPr/>
        </p:nvSpPr>
        <p:spPr>
          <a:xfrm>
            <a:off x="2078752" y="4535753"/>
            <a:ext cx="5508000" cy="261107"/>
          </a:xfrm>
          <a:prstGeom prst="roundRect">
            <a:avLst/>
          </a:prstGeom>
          <a:noFill/>
          <a:ln w="254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4" name="Rectangle : coins arrondis 34">
            <a:extLst>
              <a:ext uri="{FF2B5EF4-FFF2-40B4-BE49-F238E27FC236}">
                <a16:creationId xmlns:a16="http://schemas.microsoft.com/office/drawing/2014/main" id="{F295DDCA-9354-4C85-957B-10E8B3FEBE37}"/>
              </a:ext>
            </a:extLst>
          </p:cNvPr>
          <p:cNvSpPr/>
          <p:nvPr/>
        </p:nvSpPr>
        <p:spPr>
          <a:xfrm>
            <a:off x="2464348" y="4982965"/>
            <a:ext cx="8604000" cy="720000"/>
          </a:xfrm>
          <a:prstGeom prst="round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ZoneTexte 11">
            <a:extLst>
              <a:ext uri="{FF2B5EF4-FFF2-40B4-BE49-F238E27FC236}">
                <a16:creationId xmlns:a16="http://schemas.microsoft.com/office/drawing/2014/main" id="{E8B9FBD0-1877-4195-A413-D242A47E6963}"/>
              </a:ext>
            </a:extLst>
          </p:cNvPr>
          <p:cNvSpPr txBox="1"/>
          <p:nvPr/>
        </p:nvSpPr>
        <p:spPr>
          <a:xfrm>
            <a:off x="5682344" y="4213283"/>
            <a:ext cx="3322864" cy="338554"/>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b="1" dirty="0">
                <a:solidFill>
                  <a:srgbClr val="92D050"/>
                </a:solidFill>
              </a:rPr>
              <a:t>Call pure function - Make decisions</a:t>
            </a:r>
          </a:p>
        </p:txBody>
      </p:sp>
      <p:sp>
        <p:nvSpPr>
          <p:cNvPr id="17" name="ZoneTexte 15">
            <a:extLst>
              <a:ext uri="{FF2B5EF4-FFF2-40B4-BE49-F238E27FC236}">
                <a16:creationId xmlns:a16="http://schemas.microsoft.com/office/drawing/2014/main" id="{A1B15900-ABF5-42B9-BAE0-82AFA0A7AAB3}"/>
              </a:ext>
            </a:extLst>
          </p:cNvPr>
          <p:cNvSpPr txBox="1"/>
          <p:nvPr/>
        </p:nvSpPr>
        <p:spPr>
          <a:xfrm>
            <a:off x="8206001" y="4628564"/>
            <a:ext cx="2658339" cy="338554"/>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b="1" dirty="0">
                <a:solidFill>
                  <a:schemeClr val="accent4"/>
                </a:solidFill>
              </a:rPr>
              <a:t>Acts upon these decisions</a:t>
            </a:r>
          </a:p>
        </p:txBody>
      </p:sp>
      <p:sp>
        <p:nvSpPr>
          <p:cNvPr id="10" name="Rectangle : coins arrondis 33">
            <a:extLst>
              <a:ext uri="{FF2B5EF4-FFF2-40B4-BE49-F238E27FC236}">
                <a16:creationId xmlns:a16="http://schemas.microsoft.com/office/drawing/2014/main" id="{A463509D-D533-4C2B-AF3D-86ECD0FD1597}"/>
              </a:ext>
            </a:extLst>
          </p:cNvPr>
          <p:cNvSpPr/>
          <p:nvPr/>
        </p:nvSpPr>
        <p:spPr>
          <a:xfrm>
            <a:off x="1651483" y="3336868"/>
            <a:ext cx="7884000" cy="686211"/>
          </a:xfrm>
          <a:prstGeom prst="round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6" name="ZoneTexte 15">
            <a:extLst>
              <a:ext uri="{FF2B5EF4-FFF2-40B4-BE49-F238E27FC236}">
                <a16:creationId xmlns:a16="http://schemas.microsoft.com/office/drawing/2014/main" id="{134F6637-1A29-4071-BA85-AB2A8E8BB47D}"/>
              </a:ext>
            </a:extLst>
          </p:cNvPr>
          <p:cNvSpPr txBox="1"/>
          <p:nvPr/>
        </p:nvSpPr>
        <p:spPr>
          <a:xfrm>
            <a:off x="7054968" y="3005584"/>
            <a:ext cx="2317632" cy="338554"/>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b="1" dirty="0">
                <a:solidFill>
                  <a:schemeClr val="accent4"/>
                </a:solidFill>
              </a:rPr>
              <a:t>Call non-pure functions</a:t>
            </a:r>
          </a:p>
        </p:txBody>
      </p:sp>
      <p:sp>
        <p:nvSpPr>
          <p:cNvPr id="12" name="ZoneTexte 15">
            <a:extLst>
              <a:ext uri="{FF2B5EF4-FFF2-40B4-BE49-F238E27FC236}">
                <a16:creationId xmlns:a16="http://schemas.microsoft.com/office/drawing/2014/main" id="{B7E239F9-6020-4988-A26C-1AE25F850083}"/>
              </a:ext>
            </a:extLst>
          </p:cNvPr>
          <p:cNvSpPr txBox="1"/>
          <p:nvPr/>
        </p:nvSpPr>
        <p:spPr>
          <a:xfrm>
            <a:off x="3925962" y="1993164"/>
            <a:ext cx="4340076" cy="523220"/>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solidFill>
                  <a:schemeClr val="accent4"/>
                </a:solidFill>
              </a:rPr>
              <a:t>(Imperative shell version)</a:t>
            </a:r>
          </a:p>
        </p:txBody>
      </p:sp>
      <p:sp>
        <p:nvSpPr>
          <p:cNvPr id="20" name="Rectangle : coins arrondis 33">
            <a:extLst>
              <a:ext uri="{FF2B5EF4-FFF2-40B4-BE49-F238E27FC236}">
                <a16:creationId xmlns:a16="http://schemas.microsoft.com/office/drawing/2014/main" id="{21CF0EBD-9E88-467A-BA7A-BED289D30E73}"/>
              </a:ext>
            </a:extLst>
          </p:cNvPr>
          <p:cNvSpPr/>
          <p:nvPr/>
        </p:nvSpPr>
        <p:spPr>
          <a:xfrm>
            <a:off x="1085850" y="2457450"/>
            <a:ext cx="10303329" cy="4124866"/>
          </a:xfrm>
          <a:prstGeom prst="round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21" name="Picture 20">
            <a:extLst>
              <a:ext uri="{FF2B5EF4-FFF2-40B4-BE49-F238E27FC236}">
                <a16:creationId xmlns:a16="http://schemas.microsoft.com/office/drawing/2014/main" id="{AEBFD8FF-6BED-4CA2-8D3E-74E01B5D75AA}"/>
              </a:ext>
            </a:extLst>
          </p:cNvPr>
          <p:cNvPicPr>
            <a:picLocks noChangeAspect="1"/>
          </p:cNvPicPr>
          <p:nvPr/>
        </p:nvPicPr>
        <p:blipFill rotWithShape="1">
          <a:blip r:embed="rId4">
            <a:extLst>
              <a:ext uri="{28A0092B-C50C-407E-A947-70E740481C1C}">
                <a14:useLocalDpi xmlns:a14="http://schemas.microsoft.com/office/drawing/2010/main" val="0"/>
              </a:ext>
            </a:extLst>
          </a:blip>
          <a:srcRect l="27994" t="42566" r="34502" b="37562"/>
          <a:stretch/>
        </p:blipFill>
        <p:spPr>
          <a:xfrm>
            <a:off x="1262052" y="5098542"/>
            <a:ext cx="1102448" cy="328387"/>
          </a:xfrm>
          <a:prstGeom prst="rect">
            <a:avLst/>
          </a:prstGeom>
        </p:spPr>
      </p:pic>
    </p:spTree>
    <p:extLst>
      <p:ext uri="{BB962C8B-B14F-4D97-AF65-F5344CB8AC3E}">
        <p14:creationId xmlns:p14="http://schemas.microsoft.com/office/powerpoint/2010/main" val="1521081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01CF018-9B70-4DAC-A7EB-CA74A21CE847}"/>
              </a:ext>
            </a:extLst>
          </p:cNvPr>
          <p:cNvSpPr txBox="1"/>
          <p:nvPr/>
        </p:nvSpPr>
        <p:spPr>
          <a:xfrm>
            <a:off x="1129577" y="2839515"/>
            <a:ext cx="9932846" cy="707886"/>
          </a:xfrm>
          <a:prstGeom prst="rect">
            <a:avLst/>
          </a:prstGeom>
          <a:noFill/>
        </p:spPr>
        <p:txBody>
          <a:bodyPr wrap="square" rtlCol="0" anchor="ctr">
            <a:spAutoFit/>
          </a:bodyPr>
          <a:lstStyle/>
          <a:p>
            <a:pPr algn="ctr"/>
            <a:r>
              <a:rPr lang="en-GB" sz="4000" b="1" cap="all">
                <a:solidFill>
                  <a:schemeClr val="bg1"/>
                </a:solidFill>
                <a:latin typeface="Alte Haas Grotesk" charset="0"/>
                <a:ea typeface="Alte Haas Grotesk" charset="0"/>
                <a:cs typeface="Alte Haas Grotesk" charset="0"/>
              </a:rPr>
              <a:t>To sum-up</a:t>
            </a:r>
            <a:endParaRPr lang="en-GB" sz="1050" b="1" cap="all" dirty="0">
              <a:solidFill>
                <a:schemeClr val="bg1"/>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24917717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Tableau 2">
            <a:extLst>
              <a:ext uri="{FF2B5EF4-FFF2-40B4-BE49-F238E27FC236}">
                <a16:creationId xmlns:a16="http://schemas.microsoft.com/office/drawing/2014/main" id="{265FE1D6-0C34-4130-902B-C426341674E4}"/>
              </a:ext>
            </a:extLst>
          </p:cNvPr>
          <p:cNvGraphicFramePr>
            <a:graphicFrameLocks noGrp="1"/>
          </p:cNvGraphicFramePr>
          <p:nvPr>
            <p:extLst>
              <p:ext uri="{D42A27DB-BD31-4B8C-83A1-F6EECF244321}">
                <p14:modId xmlns:p14="http://schemas.microsoft.com/office/powerpoint/2010/main" val="1678402552"/>
              </p:ext>
            </p:extLst>
          </p:nvPr>
        </p:nvGraphicFramePr>
        <p:xfrm>
          <a:off x="1768418" y="1867509"/>
          <a:ext cx="8655164" cy="2621280"/>
        </p:xfrm>
        <a:graphic>
          <a:graphicData uri="http://schemas.openxmlformats.org/drawingml/2006/table">
            <a:tbl>
              <a:tblPr firstRow="1" bandRow="1">
                <a:tableStyleId>{5DA37D80-6434-44D0-A028-1B22A696006F}</a:tableStyleId>
              </a:tblPr>
              <a:tblGrid>
                <a:gridCol w="4751792">
                  <a:extLst>
                    <a:ext uri="{9D8B030D-6E8A-4147-A177-3AD203B41FA5}">
                      <a16:colId xmlns:a16="http://schemas.microsoft.com/office/drawing/2014/main" val="2885247476"/>
                    </a:ext>
                  </a:extLst>
                </a:gridCol>
                <a:gridCol w="1864807">
                  <a:extLst>
                    <a:ext uri="{9D8B030D-6E8A-4147-A177-3AD203B41FA5}">
                      <a16:colId xmlns:a16="http://schemas.microsoft.com/office/drawing/2014/main" val="696385691"/>
                    </a:ext>
                  </a:extLst>
                </a:gridCol>
                <a:gridCol w="2038565">
                  <a:extLst>
                    <a:ext uri="{9D8B030D-6E8A-4147-A177-3AD203B41FA5}">
                      <a16:colId xmlns:a16="http://schemas.microsoft.com/office/drawing/2014/main" val="1988530716"/>
                    </a:ext>
                  </a:extLst>
                </a:gridCol>
              </a:tblGrid>
              <a:tr h="0">
                <a:tc>
                  <a:txBody>
                    <a:bodyPr/>
                    <a:lstStyle/>
                    <a:p>
                      <a:pPr algn="ctr"/>
                      <a:r>
                        <a:rPr lang="en-US" sz="2800" cap="all" baseline="0" dirty="0">
                          <a:solidFill>
                            <a:schemeClr val="bg1"/>
                          </a:solidFill>
                        </a:rPr>
                        <a:t>Feature</a:t>
                      </a:r>
                    </a:p>
                  </a:txBody>
                  <a:tcPr anchor="ctr"/>
                </a:tc>
                <a:tc>
                  <a:txBody>
                    <a:bodyPr/>
                    <a:lstStyle/>
                    <a:p>
                      <a:pPr algn="ctr"/>
                      <a:r>
                        <a:rPr lang="en-US" cap="all" baseline="0" dirty="0">
                          <a:solidFill>
                            <a:schemeClr val="bg1"/>
                          </a:solidFill>
                        </a:rPr>
                        <a:t>Hexagonal Architecture</a:t>
                      </a:r>
                    </a:p>
                  </a:txBody>
                  <a:tcPr anchor="ctr"/>
                </a:tc>
                <a:tc>
                  <a:txBody>
                    <a:bodyPr/>
                    <a:lstStyle/>
                    <a:p>
                      <a:pPr algn="ctr"/>
                      <a:r>
                        <a:rPr lang="en-US" cap="all" baseline="0" dirty="0">
                          <a:solidFill>
                            <a:schemeClr val="bg1"/>
                          </a:solidFill>
                        </a:rPr>
                        <a:t>Functional Architecture</a:t>
                      </a:r>
                    </a:p>
                  </a:txBody>
                  <a:tcPr anchor="ctr"/>
                </a:tc>
                <a:extLst>
                  <a:ext uri="{0D108BD9-81ED-4DB2-BD59-A6C34878D82A}">
                    <a16:rowId xmlns:a16="http://schemas.microsoft.com/office/drawing/2014/main" val="2951702430"/>
                  </a:ext>
                </a:extLst>
              </a:tr>
              <a:tr h="370840">
                <a:tc>
                  <a:txBody>
                    <a:bodyPr/>
                    <a:lstStyle/>
                    <a:p>
                      <a:pPr algn="ctr"/>
                      <a:r>
                        <a:rPr lang="en-US" sz="2000" dirty="0">
                          <a:solidFill>
                            <a:schemeClr val="bg1"/>
                          </a:solidFill>
                        </a:rPr>
                        <a:t>Separate Infra from Business</a:t>
                      </a:r>
                    </a:p>
                  </a:txBody>
                  <a:tcPr/>
                </a:tc>
                <a:tc>
                  <a:txBody>
                    <a:bodyPr/>
                    <a:lstStyle/>
                    <a:p>
                      <a:pPr algn="ctr"/>
                      <a:r>
                        <a:rPr lang="en-US" sz="2000" dirty="0">
                          <a:solidFill>
                            <a:schemeClr val="accent6"/>
                          </a:solidFill>
                        </a:rPr>
                        <a:t>Yes</a:t>
                      </a:r>
                    </a:p>
                  </a:txBody>
                  <a:tcPr/>
                </a:tc>
                <a:tc>
                  <a:txBody>
                    <a:bodyPr/>
                    <a:lstStyle/>
                    <a:p>
                      <a:pPr algn="ctr"/>
                      <a:r>
                        <a:rPr lang="en-US" sz="2000" dirty="0">
                          <a:solidFill>
                            <a:schemeClr val="accent4"/>
                          </a:solidFill>
                        </a:rPr>
                        <a:t>“Yes”</a:t>
                      </a:r>
                    </a:p>
                  </a:txBody>
                  <a:tcPr/>
                </a:tc>
                <a:extLst>
                  <a:ext uri="{0D108BD9-81ED-4DB2-BD59-A6C34878D82A}">
                    <a16:rowId xmlns:a16="http://schemas.microsoft.com/office/drawing/2014/main" val="601613918"/>
                  </a:ext>
                </a:extLst>
              </a:tr>
              <a:tr h="370840">
                <a:tc>
                  <a:txBody>
                    <a:bodyPr/>
                    <a:lstStyle/>
                    <a:p>
                      <a:pPr algn="ctr"/>
                      <a:r>
                        <a:rPr lang="en-US" sz="2000" dirty="0">
                          <a:solidFill>
                            <a:schemeClr val="bg1"/>
                          </a:solidFill>
                        </a:rPr>
                        <a:t>Business Code without side effect</a:t>
                      </a:r>
                    </a:p>
                  </a:txBody>
                  <a:tcPr/>
                </a:tc>
                <a:tc>
                  <a:txBody>
                    <a:bodyPr/>
                    <a:lstStyle/>
                    <a:p>
                      <a:pPr algn="ctr"/>
                      <a:endParaRPr lang="en-US" sz="2000" dirty="0">
                        <a:solidFill>
                          <a:srgbClr val="FF0000"/>
                        </a:solidFill>
                      </a:endParaRPr>
                    </a:p>
                  </a:txBody>
                  <a:tcPr/>
                </a:tc>
                <a:tc>
                  <a:txBody>
                    <a:bodyPr/>
                    <a:lstStyle/>
                    <a:p>
                      <a:pPr algn="ctr"/>
                      <a:endParaRPr lang="en-US" sz="2000" dirty="0">
                        <a:solidFill>
                          <a:schemeClr val="accent6"/>
                        </a:solidFill>
                      </a:endParaRPr>
                    </a:p>
                  </a:txBody>
                  <a:tcPr/>
                </a:tc>
                <a:extLst>
                  <a:ext uri="{0D108BD9-81ED-4DB2-BD59-A6C34878D82A}">
                    <a16:rowId xmlns:a16="http://schemas.microsoft.com/office/drawing/2014/main" val="2968574241"/>
                  </a:ext>
                </a:extLst>
              </a:tr>
              <a:tr h="370840">
                <a:tc>
                  <a:txBody>
                    <a:bodyPr/>
                    <a:lstStyle/>
                    <a:p>
                      <a:pPr algn="ctr"/>
                      <a:r>
                        <a:rPr lang="en-US" sz="2000" dirty="0">
                          <a:solidFill>
                            <a:schemeClr val="bg1"/>
                          </a:solidFill>
                        </a:rPr>
                        <a:t>Business Decision are in Business part</a:t>
                      </a:r>
                    </a:p>
                  </a:txBody>
                  <a:tcPr/>
                </a:tc>
                <a:tc>
                  <a:txBody>
                    <a:bodyPr/>
                    <a:lstStyle/>
                    <a:p>
                      <a:pPr algn="ctr"/>
                      <a:endParaRPr lang="en-US" sz="2000" dirty="0">
                        <a:solidFill>
                          <a:schemeClr val="accent6"/>
                        </a:solidFill>
                      </a:endParaRPr>
                    </a:p>
                  </a:txBody>
                  <a:tcPr/>
                </a:tc>
                <a:tc>
                  <a:txBody>
                    <a:bodyPr/>
                    <a:lstStyle/>
                    <a:p>
                      <a:pPr algn="ctr"/>
                      <a:endParaRPr lang="en-US" sz="2000" dirty="0">
                        <a:solidFill>
                          <a:schemeClr val="accent6"/>
                        </a:solidFill>
                      </a:endParaRPr>
                    </a:p>
                  </a:txBody>
                  <a:tcPr/>
                </a:tc>
                <a:extLst>
                  <a:ext uri="{0D108BD9-81ED-4DB2-BD59-A6C34878D82A}">
                    <a16:rowId xmlns:a16="http://schemas.microsoft.com/office/drawing/2014/main" val="1504960071"/>
                  </a:ext>
                </a:extLst>
              </a:tr>
              <a:tr h="370840">
                <a:tc>
                  <a:txBody>
                    <a:bodyPr/>
                    <a:lstStyle/>
                    <a:p>
                      <a:pPr algn="ctr"/>
                      <a:r>
                        <a:rPr lang="en-US" sz="2000" kern="1200" dirty="0">
                          <a:solidFill>
                            <a:schemeClr val="bg1"/>
                          </a:solidFill>
                        </a:rPr>
                        <a:t>Offers good ability to test</a:t>
                      </a:r>
                      <a:endParaRPr lang="en-US" sz="2000" kern="1200" dirty="0">
                        <a:solidFill>
                          <a:schemeClr val="bg1"/>
                        </a:solidFill>
                        <a:latin typeface="+mn-lt"/>
                        <a:ea typeface="+mn-ea"/>
                        <a:cs typeface="+mn-cs"/>
                      </a:endParaRPr>
                    </a:p>
                  </a:txBody>
                  <a:tcPr/>
                </a:tc>
                <a:tc>
                  <a:txBody>
                    <a:bodyPr/>
                    <a:lstStyle/>
                    <a:p>
                      <a:pPr algn="ctr"/>
                      <a:endParaRPr lang="en-US" sz="2000" dirty="0">
                        <a:solidFill>
                          <a:schemeClr val="accent6"/>
                        </a:solidFill>
                      </a:endParaRPr>
                    </a:p>
                  </a:txBody>
                  <a:tcPr/>
                </a:tc>
                <a:tc>
                  <a:txBody>
                    <a:bodyPr/>
                    <a:lstStyle/>
                    <a:p>
                      <a:pPr algn="ctr"/>
                      <a:endParaRPr lang="en-US" sz="2000" dirty="0">
                        <a:solidFill>
                          <a:schemeClr val="accent6"/>
                        </a:solidFill>
                      </a:endParaRPr>
                    </a:p>
                  </a:txBody>
                  <a:tcPr/>
                </a:tc>
                <a:extLst>
                  <a:ext uri="{0D108BD9-81ED-4DB2-BD59-A6C34878D82A}">
                    <a16:rowId xmlns:a16="http://schemas.microsoft.com/office/drawing/2014/main" val="4029322988"/>
                  </a:ext>
                </a:extLst>
              </a:tr>
              <a:tr h="370840">
                <a:tc>
                  <a:txBody>
                    <a:bodyPr/>
                    <a:lstStyle/>
                    <a:p>
                      <a:pPr algn="ctr"/>
                      <a:r>
                        <a:rPr lang="en-US" sz="2000" kern="1200" dirty="0">
                          <a:solidFill>
                            <a:schemeClr val="bg1"/>
                          </a:solidFill>
                          <a:latin typeface="+mn-lt"/>
                          <a:ea typeface="+mn-ea"/>
                          <a:cs typeface="+mn-cs"/>
                        </a:rPr>
                        <a:t>Technical concerns never leak from domain</a:t>
                      </a:r>
                    </a:p>
                  </a:txBody>
                  <a:tcPr/>
                </a:tc>
                <a:tc>
                  <a:txBody>
                    <a:bodyPr/>
                    <a:lstStyle/>
                    <a:p>
                      <a:pPr algn="ctr"/>
                      <a:endParaRPr lang="en-US" sz="2000" dirty="0">
                        <a:solidFill>
                          <a:srgbClr val="FF0000"/>
                        </a:solidFill>
                      </a:endParaRPr>
                    </a:p>
                  </a:txBody>
                  <a:tcPr/>
                </a:tc>
                <a:tc>
                  <a:txBody>
                    <a:bodyPr/>
                    <a:lstStyle/>
                    <a:p>
                      <a:pPr algn="ctr"/>
                      <a:endParaRPr lang="en-US" sz="2000" dirty="0">
                        <a:solidFill>
                          <a:schemeClr val="accent6"/>
                        </a:solidFill>
                      </a:endParaRPr>
                    </a:p>
                  </a:txBody>
                  <a:tcPr/>
                </a:tc>
                <a:extLst>
                  <a:ext uri="{0D108BD9-81ED-4DB2-BD59-A6C34878D82A}">
                    <a16:rowId xmlns:a16="http://schemas.microsoft.com/office/drawing/2014/main" val="3935593764"/>
                  </a:ext>
                </a:extLst>
              </a:tr>
            </a:tbl>
          </a:graphicData>
        </a:graphic>
      </p:graphicFrame>
      <p:sp>
        <p:nvSpPr>
          <p:cNvPr id="4" name="TextBox 3">
            <a:extLst>
              <a:ext uri="{FF2B5EF4-FFF2-40B4-BE49-F238E27FC236}">
                <a16:creationId xmlns:a16="http://schemas.microsoft.com/office/drawing/2014/main" id="{8771DB3A-867F-4710-AA5A-E9392F3EBF20}"/>
              </a:ext>
            </a:extLst>
          </p:cNvPr>
          <p:cNvSpPr txBox="1"/>
          <p:nvPr/>
        </p:nvSpPr>
        <p:spPr>
          <a:xfrm>
            <a:off x="135924" y="-296570"/>
            <a:ext cx="11862487" cy="1477328"/>
          </a:xfrm>
          <a:prstGeom prst="rect">
            <a:avLst/>
          </a:prstGeom>
          <a:noFill/>
        </p:spPr>
        <p:txBody>
          <a:bodyPr wrap="square" rtlCol="0">
            <a:spAutoFit/>
          </a:bodyPr>
          <a:lstStyle/>
          <a:p>
            <a:pPr algn="ctr"/>
            <a:endParaRPr lang="en-GB" sz="40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Hexagonal or Functional Core?</a:t>
            </a:r>
          </a:p>
          <a:p>
            <a:pPr algn="ctr"/>
            <a:endParaRPr lang="en-GB" sz="1050" b="1" cap="all" dirty="0">
              <a:solidFill>
                <a:schemeClr val="bg1"/>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1823866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Tableau 2">
            <a:extLst>
              <a:ext uri="{FF2B5EF4-FFF2-40B4-BE49-F238E27FC236}">
                <a16:creationId xmlns:a16="http://schemas.microsoft.com/office/drawing/2014/main" id="{265FE1D6-0C34-4130-902B-C426341674E4}"/>
              </a:ext>
            </a:extLst>
          </p:cNvPr>
          <p:cNvGraphicFramePr>
            <a:graphicFrameLocks noGrp="1"/>
          </p:cNvGraphicFramePr>
          <p:nvPr>
            <p:extLst>
              <p:ext uri="{D42A27DB-BD31-4B8C-83A1-F6EECF244321}">
                <p14:modId xmlns:p14="http://schemas.microsoft.com/office/powerpoint/2010/main" val="2625592019"/>
              </p:ext>
            </p:extLst>
          </p:nvPr>
        </p:nvGraphicFramePr>
        <p:xfrm>
          <a:off x="1768418" y="1867509"/>
          <a:ext cx="8655164" cy="2621280"/>
        </p:xfrm>
        <a:graphic>
          <a:graphicData uri="http://schemas.openxmlformats.org/drawingml/2006/table">
            <a:tbl>
              <a:tblPr firstRow="1" bandRow="1">
                <a:tableStyleId>{5DA37D80-6434-44D0-A028-1B22A696006F}</a:tableStyleId>
              </a:tblPr>
              <a:tblGrid>
                <a:gridCol w="4751792">
                  <a:extLst>
                    <a:ext uri="{9D8B030D-6E8A-4147-A177-3AD203B41FA5}">
                      <a16:colId xmlns:a16="http://schemas.microsoft.com/office/drawing/2014/main" val="2885247476"/>
                    </a:ext>
                  </a:extLst>
                </a:gridCol>
                <a:gridCol w="1864807">
                  <a:extLst>
                    <a:ext uri="{9D8B030D-6E8A-4147-A177-3AD203B41FA5}">
                      <a16:colId xmlns:a16="http://schemas.microsoft.com/office/drawing/2014/main" val="696385691"/>
                    </a:ext>
                  </a:extLst>
                </a:gridCol>
                <a:gridCol w="2038565">
                  <a:extLst>
                    <a:ext uri="{9D8B030D-6E8A-4147-A177-3AD203B41FA5}">
                      <a16:colId xmlns:a16="http://schemas.microsoft.com/office/drawing/2014/main" val="1988530716"/>
                    </a:ext>
                  </a:extLst>
                </a:gridCol>
              </a:tblGrid>
              <a:tr h="0">
                <a:tc>
                  <a:txBody>
                    <a:bodyPr/>
                    <a:lstStyle/>
                    <a:p>
                      <a:pPr algn="ctr"/>
                      <a:r>
                        <a:rPr lang="en-US" sz="2800" cap="all" baseline="0" dirty="0">
                          <a:solidFill>
                            <a:schemeClr val="bg1"/>
                          </a:solidFill>
                        </a:rPr>
                        <a:t>Feature</a:t>
                      </a:r>
                    </a:p>
                  </a:txBody>
                  <a:tcPr anchor="ctr"/>
                </a:tc>
                <a:tc>
                  <a:txBody>
                    <a:bodyPr/>
                    <a:lstStyle/>
                    <a:p>
                      <a:pPr algn="ctr"/>
                      <a:r>
                        <a:rPr lang="en-US" cap="all" baseline="0" dirty="0">
                          <a:solidFill>
                            <a:schemeClr val="bg1"/>
                          </a:solidFill>
                        </a:rPr>
                        <a:t>Hexagonal Architecture</a:t>
                      </a:r>
                    </a:p>
                  </a:txBody>
                  <a:tcPr anchor="ctr"/>
                </a:tc>
                <a:tc>
                  <a:txBody>
                    <a:bodyPr/>
                    <a:lstStyle/>
                    <a:p>
                      <a:pPr algn="ctr"/>
                      <a:r>
                        <a:rPr lang="en-US" cap="all" baseline="0" dirty="0">
                          <a:solidFill>
                            <a:schemeClr val="bg1"/>
                          </a:solidFill>
                        </a:rPr>
                        <a:t>Functional Architecture</a:t>
                      </a:r>
                    </a:p>
                  </a:txBody>
                  <a:tcPr anchor="ctr"/>
                </a:tc>
                <a:extLst>
                  <a:ext uri="{0D108BD9-81ED-4DB2-BD59-A6C34878D82A}">
                    <a16:rowId xmlns:a16="http://schemas.microsoft.com/office/drawing/2014/main" val="2951702430"/>
                  </a:ext>
                </a:extLst>
              </a:tr>
              <a:tr h="370840">
                <a:tc>
                  <a:txBody>
                    <a:bodyPr/>
                    <a:lstStyle/>
                    <a:p>
                      <a:pPr algn="ctr"/>
                      <a:r>
                        <a:rPr lang="en-US" sz="2000" dirty="0">
                          <a:solidFill>
                            <a:schemeClr val="bg1"/>
                          </a:solidFill>
                        </a:rPr>
                        <a:t>Separate Infra from Business</a:t>
                      </a:r>
                    </a:p>
                  </a:txBody>
                  <a:tcPr/>
                </a:tc>
                <a:tc>
                  <a:txBody>
                    <a:bodyPr/>
                    <a:lstStyle/>
                    <a:p>
                      <a:pPr algn="ctr"/>
                      <a:r>
                        <a:rPr lang="en-US" sz="2000" dirty="0">
                          <a:solidFill>
                            <a:schemeClr val="accent6"/>
                          </a:solidFill>
                        </a:rPr>
                        <a:t>Yes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4"/>
                          </a:solidFill>
                        </a:rPr>
                        <a:t>“Yes”</a:t>
                      </a:r>
                    </a:p>
                  </a:txBody>
                  <a:tcPr/>
                </a:tc>
                <a:extLst>
                  <a:ext uri="{0D108BD9-81ED-4DB2-BD59-A6C34878D82A}">
                    <a16:rowId xmlns:a16="http://schemas.microsoft.com/office/drawing/2014/main" val="601613918"/>
                  </a:ext>
                </a:extLst>
              </a:tr>
              <a:tr h="370840">
                <a:tc>
                  <a:txBody>
                    <a:bodyPr/>
                    <a:lstStyle/>
                    <a:p>
                      <a:pPr algn="ctr"/>
                      <a:r>
                        <a:rPr lang="en-US" sz="2000" dirty="0">
                          <a:solidFill>
                            <a:schemeClr val="bg1"/>
                          </a:solidFill>
                        </a:rPr>
                        <a:t>Business Code without side effect</a:t>
                      </a:r>
                    </a:p>
                  </a:txBody>
                  <a:tcPr/>
                </a:tc>
                <a:tc>
                  <a:txBody>
                    <a:bodyPr/>
                    <a:lstStyle/>
                    <a:p>
                      <a:pPr algn="ctr"/>
                      <a:r>
                        <a:rPr lang="en-US" sz="2000" dirty="0">
                          <a:solidFill>
                            <a:srgbClr val="FF0000"/>
                          </a:solidFill>
                        </a:rPr>
                        <a:t>No*</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2968574241"/>
                  </a:ext>
                </a:extLst>
              </a:tr>
              <a:tr h="370840">
                <a:tc>
                  <a:txBody>
                    <a:bodyPr/>
                    <a:lstStyle/>
                    <a:p>
                      <a:pPr algn="ctr"/>
                      <a:r>
                        <a:rPr lang="en-US" sz="2000" dirty="0">
                          <a:solidFill>
                            <a:schemeClr val="bg1"/>
                          </a:solidFill>
                        </a:rPr>
                        <a:t>Business Decision are in Business part</a:t>
                      </a:r>
                    </a:p>
                  </a:txBody>
                  <a:tcPr/>
                </a:tc>
                <a:tc>
                  <a:txBody>
                    <a:bodyPr/>
                    <a:lstStyle/>
                    <a:p>
                      <a:pPr algn="ctr"/>
                      <a:endParaRPr lang="en-US" sz="2000" dirty="0">
                        <a:solidFill>
                          <a:schemeClr val="accent6"/>
                        </a:solidFill>
                      </a:endParaRPr>
                    </a:p>
                  </a:txBody>
                  <a:tcPr/>
                </a:tc>
                <a:tc>
                  <a:txBody>
                    <a:bodyPr/>
                    <a:lstStyle/>
                    <a:p>
                      <a:pPr algn="ctr"/>
                      <a:endParaRPr lang="en-US" sz="2000" dirty="0">
                        <a:solidFill>
                          <a:schemeClr val="accent6"/>
                        </a:solidFill>
                      </a:endParaRPr>
                    </a:p>
                  </a:txBody>
                  <a:tcPr/>
                </a:tc>
                <a:extLst>
                  <a:ext uri="{0D108BD9-81ED-4DB2-BD59-A6C34878D82A}">
                    <a16:rowId xmlns:a16="http://schemas.microsoft.com/office/drawing/2014/main" val="1504960071"/>
                  </a:ext>
                </a:extLst>
              </a:tr>
              <a:tr h="370840">
                <a:tc>
                  <a:txBody>
                    <a:bodyPr/>
                    <a:lstStyle/>
                    <a:p>
                      <a:pPr algn="ctr"/>
                      <a:r>
                        <a:rPr lang="en-US" sz="2000" kern="1200" dirty="0">
                          <a:solidFill>
                            <a:schemeClr val="bg1"/>
                          </a:solidFill>
                        </a:rPr>
                        <a:t>Offers good ability to test</a:t>
                      </a:r>
                      <a:endParaRPr lang="en-US" sz="2000" kern="1200" dirty="0">
                        <a:solidFill>
                          <a:schemeClr val="bg1"/>
                        </a:solidFill>
                        <a:latin typeface="+mn-lt"/>
                        <a:ea typeface="+mn-ea"/>
                        <a:cs typeface="+mn-cs"/>
                      </a:endParaRPr>
                    </a:p>
                  </a:txBody>
                  <a:tcPr/>
                </a:tc>
                <a:tc>
                  <a:txBody>
                    <a:bodyPr/>
                    <a:lstStyle/>
                    <a:p>
                      <a:pPr algn="ctr"/>
                      <a:endParaRPr lang="en-US" sz="2000" dirty="0">
                        <a:solidFill>
                          <a:schemeClr val="accent6"/>
                        </a:solidFill>
                      </a:endParaRPr>
                    </a:p>
                  </a:txBody>
                  <a:tcPr/>
                </a:tc>
                <a:tc>
                  <a:txBody>
                    <a:bodyPr/>
                    <a:lstStyle/>
                    <a:p>
                      <a:pPr algn="ctr"/>
                      <a:endParaRPr lang="en-US" sz="2000" dirty="0">
                        <a:solidFill>
                          <a:schemeClr val="accent6"/>
                        </a:solidFill>
                      </a:endParaRPr>
                    </a:p>
                  </a:txBody>
                  <a:tcPr/>
                </a:tc>
                <a:extLst>
                  <a:ext uri="{0D108BD9-81ED-4DB2-BD59-A6C34878D82A}">
                    <a16:rowId xmlns:a16="http://schemas.microsoft.com/office/drawing/2014/main" val="4029322988"/>
                  </a:ext>
                </a:extLst>
              </a:tr>
              <a:tr h="370840">
                <a:tc>
                  <a:txBody>
                    <a:bodyPr/>
                    <a:lstStyle/>
                    <a:p>
                      <a:pPr algn="ctr"/>
                      <a:r>
                        <a:rPr lang="en-US" sz="2000" kern="1200" dirty="0">
                          <a:solidFill>
                            <a:schemeClr val="bg1"/>
                          </a:solidFill>
                          <a:latin typeface="+mn-lt"/>
                          <a:ea typeface="+mn-ea"/>
                          <a:cs typeface="+mn-cs"/>
                        </a:rPr>
                        <a:t>Technical concerns never leak from domain</a:t>
                      </a:r>
                    </a:p>
                  </a:txBody>
                  <a:tcPr/>
                </a:tc>
                <a:tc>
                  <a:txBody>
                    <a:bodyPr/>
                    <a:lstStyle/>
                    <a:p>
                      <a:pPr algn="ctr"/>
                      <a:endParaRPr lang="en-US" sz="2000" dirty="0">
                        <a:solidFill>
                          <a:srgbClr val="FF0000"/>
                        </a:solidFill>
                      </a:endParaRPr>
                    </a:p>
                  </a:txBody>
                  <a:tcPr/>
                </a:tc>
                <a:tc>
                  <a:txBody>
                    <a:bodyPr/>
                    <a:lstStyle/>
                    <a:p>
                      <a:pPr algn="ctr"/>
                      <a:endParaRPr lang="en-US" sz="2000" dirty="0">
                        <a:solidFill>
                          <a:schemeClr val="accent6"/>
                        </a:solidFill>
                      </a:endParaRPr>
                    </a:p>
                  </a:txBody>
                  <a:tcPr/>
                </a:tc>
                <a:extLst>
                  <a:ext uri="{0D108BD9-81ED-4DB2-BD59-A6C34878D82A}">
                    <a16:rowId xmlns:a16="http://schemas.microsoft.com/office/drawing/2014/main" val="3935593764"/>
                  </a:ext>
                </a:extLst>
              </a:tr>
            </a:tbl>
          </a:graphicData>
        </a:graphic>
      </p:graphicFrame>
      <p:sp>
        <p:nvSpPr>
          <p:cNvPr id="7" name="TextBox 6">
            <a:extLst>
              <a:ext uri="{FF2B5EF4-FFF2-40B4-BE49-F238E27FC236}">
                <a16:creationId xmlns:a16="http://schemas.microsoft.com/office/drawing/2014/main" id="{77C9241B-FCB3-4017-87FC-F0422E3950EC}"/>
              </a:ext>
            </a:extLst>
          </p:cNvPr>
          <p:cNvSpPr txBox="1"/>
          <p:nvPr/>
        </p:nvSpPr>
        <p:spPr>
          <a:xfrm>
            <a:off x="135924" y="-296570"/>
            <a:ext cx="11862487" cy="1477328"/>
          </a:xfrm>
          <a:prstGeom prst="rect">
            <a:avLst/>
          </a:prstGeom>
          <a:noFill/>
        </p:spPr>
        <p:txBody>
          <a:bodyPr wrap="square" rtlCol="0">
            <a:spAutoFit/>
          </a:bodyPr>
          <a:lstStyle/>
          <a:p>
            <a:pPr algn="ctr"/>
            <a:endParaRPr lang="en-GB" sz="40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Hexagonal or Functional Core?</a:t>
            </a:r>
          </a:p>
          <a:p>
            <a:pPr algn="ctr"/>
            <a:endParaRPr lang="en-GB" sz="1050" b="1" cap="all" dirty="0">
              <a:solidFill>
                <a:schemeClr val="bg1"/>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23195615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Tableau 2">
            <a:extLst>
              <a:ext uri="{FF2B5EF4-FFF2-40B4-BE49-F238E27FC236}">
                <a16:creationId xmlns:a16="http://schemas.microsoft.com/office/drawing/2014/main" id="{265FE1D6-0C34-4130-902B-C426341674E4}"/>
              </a:ext>
            </a:extLst>
          </p:cNvPr>
          <p:cNvGraphicFramePr>
            <a:graphicFrameLocks noGrp="1"/>
          </p:cNvGraphicFramePr>
          <p:nvPr>
            <p:extLst>
              <p:ext uri="{D42A27DB-BD31-4B8C-83A1-F6EECF244321}">
                <p14:modId xmlns:p14="http://schemas.microsoft.com/office/powerpoint/2010/main" val="219409176"/>
              </p:ext>
            </p:extLst>
          </p:nvPr>
        </p:nvGraphicFramePr>
        <p:xfrm>
          <a:off x="1768418" y="1867509"/>
          <a:ext cx="8655164" cy="2621280"/>
        </p:xfrm>
        <a:graphic>
          <a:graphicData uri="http://schemas.openxmlformats.org/drawingml/2006/table">
            <a:tbl>
              <a:tblPr firstRow="1" bandRow="1">
                <a:tableStyleId>{5DA37D80-6434-44D0-A028-1B22A696006F}</a:tableStyleId>
              </a:tblPr>
              <a:tblGrid>
                <a:gridCol w="4751792">
                  <a:extLst>
                    <a:ext uri="{9D8B030D-6E8A-4147-A177-3AD203B41FA5}">
                      <a16:colId xmlns:a16="http://schemas.microsoft.com/office/drawing/2014/main" val="2885247476"/>
                    </a:ext>
                  </a:extLst>
                </a:gridCol>
                <a:gridCol w="1864807">
                  <a:extLst>
                    <a:ext uri="{9D8B030D-6E8A-4147-A177-3AD203B41FA5}">
                      <a16:colId xmlns:a16="http://schemas.microsoft.com/office/drawing/2014/main" val="696385691"/>
                    </a:ext>
                  </a:extLst>
                </a:gridCol>
                <a:gridCol w="2038565">
                  <a:extLst>
                    <a:ext uri="{9D8B030D-6E8A-4147-A177-3AD203B41FA5}">
                      <a16:colId xmlns:a16="http://schemas.microsoft.com/office/drawing/2014/main" val="1988530716"/>
                    </a:ext>
                  </a:extLst>
                </a:gridCol>
              </a:tblGrid>
              <a:tr h="0">
                <a:tc>
                  <a:txBody>
                    <a:bodyPr/>
                    <a:lstStyle/>
                    <a:p>
                      <a:pPr algn="ctr"/>
                      <a:r>
                        <a:rPr lang="en-US" sz="2800" cap="all" baseline="0" dirty="0">
                          <a:solidFill>
                            <a:schemeClr val="bg1"/>
                          </a:solidFill>
                        </a:rPr>
                        <a:t>Feature</a:t>
                      </a:r>
                    </a:p>
                  </a:txBody>
                  <a:tcPr anchor="ctr"/>
                </a:tc>
                <a:tc>
                  <a:txBody>
                    <a:bodyPr/>
                    <a:lstStyle/>
                    <a:p>
                      <a:pPr algn="ctr"/>
                      <a:r>
                        <a:rPr lang="en-US" cap="all" baseline="0" dirty="0">
                          <a:solidFill>
                            <a:schemeClr val="bg1"/>
                          </a:solidFill>
                        </a:rPr>
                        <a:t>Hexagonal Architecture</a:t>
                      </a:r>
                    </a:p>
                  </a:txBody>
                  <a:tcPr anchor="ctr"/>
                </a:tc>
                <a:tc>
                  <a:txBody>
                    <a:bodyPr/>
                    <a:lstStyle/>
                    <a:p>
                      <a:pPr algn="ctr"/>
                      <a:r>
                        <a:rPr lang="en-US" cap="all" baseline="0" dirty="0">
                          <a:solidFill>
                            <a:schemeClr val="bg1"/>
                          </a:solidFill>
                        </a:rPr>
                        <a:t>Functional Architecture</a:t>
                      </a:r>
                    </a:p>
                  </a:txBody>
                  <a:tcPr anchor="ctr"/>
                </a:tc>
                <a:extLst>
                  <a:ext uri="{0D108BD9-81ED-4DB2-BD59-A6C34878D82A}">
                    <a16:rowId xmlns:a16="http://schemas.microsoft.com/office/drawing/2014/main" val="2951702430"/>
                  </a:ext>
                </a:extLst>
              </a:tr>
              <a:tr h="370840">
                <a:tc>
                  <a:txBody>
                    <a:bodyPr/>
                    <a:lstStyle/>
                    <a:p>
                      <a:pPr algn="ctr"/>
                      <a:r>
                        <a:rPr lang="en-US" sz="2000" dirty="0">
                          <a:solidFill>
                            <a:schemeClr val="bg1"/>
                          </a:solidFill>
                        </a:rPr>
                        <a:t>Separate Infra from Business</a:t>
                      </a:r>
                    </a:p>
                  </a:txBody>
                  <a:tcPr/>
                </a:tc>
                <a:tc>
                  <a:txBody>
                    <a:bodyPr/>
                    <a:lstStyle/>
                    <a:p>
                      <a:pPr algn="ctr"/>
                      <a:r>
                        <a:rPr lang="en-US" sz="2000" dirty="0">
                          <a:solidFill>
                            <a:schemeClr val="accent6"/>
                          </a:solidFill>
                        </a:rPr>
                        <a:t>Yes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4"/>
                          </a:solidFill>
                        </a:rPr>
                        <a:t>“Yes”</a:t>
                      </a:r>
                    </a:p>
                  </a:txBody>
                  <a:tcPr/>
                </a:tc>
                <a:extLst>
                  <a:ext uri="{0D108BD9-81ED-4DB2-BD59-A6C34878D82A}">
                    <a16:rowId xmlns:a16="http://schemas.microsoft.com/office/drawing/2014/main" val="601613918"/>
                  </a:ext>
                </a:extLst>
              </a:tr>
              <a:tr h="370840">
                <a:tc>
                  <a:txBody>
                    <a:bodyPr/>
                    <a:lstStyle/>
                    <a:p>
                      <a:pPr algn="ctr"/>
                      <a:r>
                        <a:rPr lang="en-US" sz="2000" dirty="0">
                          <a:solidFill>
                            <a:schemeClr val="bg1"/>
                          </a:solidFill>
                        </a:rPr>
                        <a:t>Business Code without side effect</a:t>
                      </a:r>
                    </a:p>
                  </a:txBody>
                  <a:tcPr/>
                </a:tc>
                <a:tc>
                  <a:txBody>
                    <a:bodyPr/>
                    <a:lstStyle/>
                    <a:p>
                      <a:pPr algn="ctr"/>
                      <a:r>
                        <a:rPr lang="en-US" sz="2000" dirty="0">
                          <a:solidFill>
                            <a:srgbClr val="FF0000"/>
                          </a:solidFill>
                        </a:rPr>
                        <a:t>No*</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2968574241"/>
                  </a:ext>
                </a:extLst>
              </a:tr>
              <a:tr h="370840">
                <a:tc>
                  <a:txBody>
                    <a:bodyPr/>
                    <a:lstStyle/>
                    <a:p>
                      <a:pPr algn="ctr"/>
                      <a:r>
                        <a:rPr lang="en-US" sz="2000" dirty="0">
                          <a:solidFill>
                            <a:schemeClr val="bg1"/>
                          </a:solidFill>
                        </a:rPr>
                        <a:t>Business Decision are in Business part</a:t>
                      </a:r>
                    </a:p>
                  </a:txBody>
                  <a:tcPr/>
                </a:tc>
                <a:tc>
                  <a:txBody>
                    <a:bodyPr/>
                    <a:lstStyle/>
                    <a:p>
                      <a:pPr algn="ctr"/>
                      <a:r>
                        <a:rPr lang="en-US" sz="2000" dirty="0">
                          <a:solidFill>
                            <a:schemeClr val="accent6"/>
                          </a:solidFill>
                        </a:rPr>
                        <a:t>Yes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4"/>
                          </a:solidFill>
                        </a:rPr>
                        <a:t>“Yes”</a:t>
                      </a:r>
                    </a:p>
                  </a:txBody>
                  <a:tcPr/>
                </a:tc>
                <a:extLst>
                  <a:ext uri="{0D108BD9-81ED-4DB2-BD59-A6C34878D82A}">
                    <a16:rowId xmlns:a16="http://schemas.microsoft.com/office/drawing/2014/main" val="1504960071"/>
                  </a:ext>
                </a:extLst>
              </a:tr>
              <a:tr h="370840">
                <a:tc>
                  <a:txBody>
                    <a:bodyPr/>
                    <a:lstStyle/>
                    <a:p>
                      <a:pPr algn="ctr"/>
                      <a:r>
                        <a:rPr lang="en-US" sz="2000" kern="1200" dirty="0">
                          <a:solidFill>
                            <a:schemeClr val="bg1"/>
                          </a:solidFill>
                        </a:rPr>
                        <a:t>Offers good ability to test</a:t>
                      </a:r>
                      <a:endParaRPr lang="en-US" sz="2000" kern="1200" dirty="0">
                        <a:solidFill>
                          <a:schemeClr val="bg1"/>
                        </a:solidFill>
                        <a:latin typeface="+mn-lt"/>
                        <a:ea typeface="+mn-ea"/>
                        <a:cs typeface="+mn-cs"/>
                      </a:endParaRPr>
                    </a:p>
                  </a:txBody>
                  <a:tcPr/>
                </a:tc>
                <a:tc>
                  <a:txBody>
                    <a:bodyPr/>
                    <a:lstStyle/>
                    <a:p>
                      <a:pPr algn="ctr"/>
                      <a:endParaRPr lang="en-US" sz="2000" dirty="0">
                        <a:solidFill>
                          <a:schemeClr val="accent6"/>
                        </a:solidFill>
                      </a:endParaRPr>
                    </a:p>
                  </a:txBody>
                  <a:tcPr/>
                </a:tc>
                <a:tc>
                  <a:txBody>
                    <a:bodyPr/>
                    <a:lstStyle/>
                    <a:p>
                      <a:pPr algn="ctr"/>
                      <a:endParaRPr lang="en-US" sz="2000" dirty="0">
                        <a:solidFill>
                          <a:schemeClr val="accent6"/>
                        </a:solidFill>
                      </a:endParaRPr>
                    </a:p>
                  </a:txBody>
                  <a:tcPr/>
                </a:tc>
                <a:extLst>
                  <a:ext uri="{0D108BD9-81ED-4DB2-BD59-A6C34878D82A}">
                    <a16:rowId xmlns:a16="http://schemas.microsoft.com/office/drawing/2014/main" val="4029322988"/>
                  </a:ext>
                </a:extLst>
              </a:tr>
              <a:tr h="370840">
                <a:tc>
                  <a:txBody>
                    <a:bodyPr/>
                    <a:lstStyle/>
                    <a:p>
                      <a:pPr algn="ctr"/>
                      <a:r>
                        <a:rPr lang="en-US" sz="2000" kern="1200" dirty="0">
                          <a:solidFill>
                            <a:schemeClr val="bg1"/>
                          </a:solidFill>
                          <a:latin typeface="+mn-lt"/>
                          <a:ea typeface="+mn-ea"/>
                          <a:cs typeface="+mn-cs"/>
                        </a:rPr>
                        <a:t>Technical concerns never leak from domain</a:t>
                      </a:r>
                    </a:p>
                  </a:txBody>
                  <a:tcPr/>
                </a:tc>
                <a:tc>
                  <a:txBody>
                    <a:bodyPr/>
                    <a:lstStyle/>
                    <a:p>
                      <a:pPr algn="ctr"/>
                      <a:endParaRPr lang="en-US" sz="2000" dirty="0">
                        <a:solidFill>
                          <a:srgbClr val="FF0000"/>
                        </a:solidFill>
                      </a:endParaRPr>
                    </a:p>
                  </a:txBody>
                  <a:tcPr/>
                </a:tc>
                <a:tc>
                  <a:txBody>
                    <a:bodyPr/>
                    <a:lstStyle/>
                    <a:p>
                      <a:pPr algn="ctr"/>
                      <a:endParaRPr lang="en-US" sz="2000" dirty="0">
                        <a:solidFill>
                          <a:schemeClr val="accent6"/>
                        </a:solidFill>
                      </a:endParaRPr>
                    </a:p>
                  </a:txBody>
                  <a:tcPr/>
                </a:tc>
                <a:extLst>
                  <a:ext uri="{0D108BD9-81ED-4DB2-BD59-A6C34878D82A}">
                    <a16:rowId xmlns:a16="http://schemas.microsoft.com/office/drawing/2014/main" val="3935593764"/>
                  </a:ext>
                </a:extLst>
              </a:tr>
            </a:tbl>
          </a:graphicData>
        </a:graphic>
      </p:graphicFrame>
      <p:sp>
        <p:nvSpPr>
          <p:cNvPr id="7" name="TextBox 6">
            <a:extLst>
              <a:ext uri="{FF2B5EF4-FFF2-40B4-BE49-F238E27FC236}">
                <a16:creationId xmlns:a16="http://schemas.microsoft.com/office/drawing/2014/main" id="{B1AA04FB-01BB-41F7-97EA-6912C24514B7}"/>
              </a:ext>
            </a:extLst>
          </p:cNvPr>
          <p:cNvSpPr txBox="1"/>
          <p:nvPr/>
        </p:nvSpPr>
        <p:spPr>
          <a:xfrm>
            <a:off x="135924" y="-296570"/>
            <a:ext cx="11862487" cy="1477328"/>
          </a:xfrm>
          <a:prstGeom prst="rect">
            <a:avLst/>
          </a:prstGeom>
          <a:noFill/>
        </p:spPr>
        <p:txBody>
          <a:bodyPr wrap="square" rtlCol="0">
            <a:spAutoFit/>
          </a:bodyPr>
          <a:lstStyle/>
          <a:p>
            <a:pPr algn="ctr"/>
            <a:endParaRPr lang="en-GB" sz="40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Hexagonal or Functional Core?</a:t>
            </a:r>
          </a:p>
          <a:p>
            <a:pPr algn="ctr"/>
            <a:endParaRPr lang="en-GB" sz="1050" b="1" cap="all" dirty="0">
              <a:solidFill>
                <a:schemeClr val="bg1"/>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5665980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Tableau 2">
            <a:extLst>
              <a:ext uri="{FF2B5EF4-FFF2-40B4-BE49-F238E27FC236}">
                <a16:creationId xmlns:a16="http://schemas.microsoft.com/office/drawing/2014/main" id="{265FE1D6-0C34-4130-902B-C426341674E4}"/>
              </a:ext>
            </a:extLst>
          </p:cNvPr>
          <p:cNvGraphicFramePr>
            <a:graphicFrameLocks noGrp="1"/>
          </p:cNvGraphicFramePr>
          <p:nvPr>
            <p:extLst>
              <p:ext uri="{D42A27DB-BD31-4B8C-83A1-F6EECF244321}">
                <p14:modId xmlns:p14="http://schemas.microsoft.com/office/powerpoint/2010/main" val="1448797951"/>
              </p:ext>
            </p:extLst>
          </p:nvPr>
        </p:nvGraphicFramePr>
        <p:xfrm>
          <a:off x="1768418" y="1867509"/>
          <a:ext cx="8655164" cy="2621280"/>
        </p:xfrm>
        <a:graphic>
          <a:graphicData uri="http://schemas.openxmlformats.org/drawingml/2006/table">
            <a:tbl>
              <a:tblPr firstRow="1" bandRow="1">
                <a:tableStyleId>{5DA37D80-6434-44D0-A028-1B22A696006F}</a:tableStyleId>
              </a:tblPr>
              <a:tblGrid>
                <a:gridCol w="4751792">
                  <a:extLst>
                    <a:ext uri="{9D8B030D-6E8A-4147-A177-3AD203B41FA5}">
                      <a16:colId xmlns:a16="http://schemas.microsoft.com/office/drawing/2014/main" val="2885247476"/>
                    </a:ext>
                  </a:extLst>
                </a:gridCol>
                <a:gridCol w="1864807">
                  <a:extLst>
                    <a:ext uri="{9D8B030D-6E8A-4147-A177-3AD203B41FA5}">
                      <a16:colId xmlns:a16="http://schemas.microsoft.com/office/drawing/2014/main" val="696385691"/>
                    </a:ext>
                  </a:extLst>
                </a:gridCol>
                <a:gridCol w="2038565">
                  <a:extLst>
                    <a:ext uri="{9D8B030D-6E8A-4147-A177-3AD203B41FA5}">
                      <a16:colId xmlns:a16="http://schemas.microsoft.com/office/drawing/2014/main" val="1988530716"/>
                    </a:ext>
                  </a:extLst>
                </a:gridCol>
              </a:tblGrid>
              <a:tr h="0">
                <a:tc>
                  <a:txBody>
                    <a:bodyPr/>
                    <a:lstStyle/>
                    <a:p>
                      <a:pPr algn="ctr"/>
                      <a:r>
                        <a:rPr lang="en-US" sz="2800" cap="all" baseline="0" dirty="0">
                          <a:solidFill>
                            <a:schemeClr val="bg1"/>
                          </a:solidFill>
                        </a:rPr>
                        <a:t>Feature</a:t>
                      </a:r>
                    </a:p>
                  </a:txBody>
                  <a:tcPr anchor="ctr"/>
                </a:tc>
                <a:tc>
                  <a:txBody>
                    <a:bodyPr/>
                    <a:lstStyle/>
                    <a:p>
                      <a:pPr algn="ctr"/>
                      <a:r>
                        <a:rPr lang="en-US" cap="all" baseline="0" dirty="0">
                          <a:solidFill>
                            <a:schemeClr val="bg1"/>
                          </a:solidFill>
                        </a:rPr>
                        <a:t>Hexagonal Architecture</a:t>
                      </a:r>
                    </a:p>
                  </a:txBody>
                  <a:tcPr anchor="ctr"/>
                </a:tc>
                <a:tc>
                  <a:txBody>
                    <a:bodyPr/>
                    <a:lstStyle/>
                    <a:p>
                      <a:pPr algn="ctr"/>
                      <a:r>
                        <a:rPr lang="en-US" cap="all" baseline="0" dirty="0">
                          <a:solidFill>
                            <a:schemeClr val="bg1"/>
                          </a:solidFill>
                        </a:rPr>
                        <a:t>Functional Architecture</a:t>
                      </a:r>
                    </a:p>
                  </a:txBody>
                  <a:tcPr anchor="ctr"/>
                </a:tc>
                <a:extLst>
                  <a:ext uri="{0D108BD9-81ED-4DB2-BD59-A6C34878D82A}">
                    <a16:rowId xmlns:a16="http://schemas.microsoft.com/office/drawing/2014/main" val="2951702430"/>
                  </a:ext>
                </a:extLst>
              </a:tr>
              <a:tr h="370840">
                <a:tc>
                  <a:txBody>
                    <a:bodyPr/>
                    <a:lstStyle/>
                    <a:p>
                      <a:pPr algn="ctr"/>
                      <a:r>
                        <a:rPr lang="en-US" sz="2000" dirty="0">
                          <a:solidFill>
                            <a:schemeClr val="bg1"/>
                          </a:solidFill>
                        </a:rPr>
                        <a:t>Separate Infra from Business</a:t>
                      </a:r>
                    </a:p>
                  </a:txBody>
                  <a:tcPr/>
                </a:tc>
                <a:tc>
                  <a:txBody>
                    <a:bodyPr/>
                    <a:lstStyle/>
                    <a:p>
                      <a:pPr algn="ctr"/>
                      <a:r>
                        <a:rPr lang="en-US" sz="2000" dirty="0">
                          <a:solidFill>
                            <a:schemeClr val="accent6"/>
                          </a:solidFill>
                        </a:rPr>
                        <a:t>Yes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4"/>
                          </a:solidFill>
                        </a:rPr>
                        <a:t>“Yes”</a:t>
                      </a:r>
                    </a:p>
                  </a:txBody>
                  <a:tcPr/>
                </a:tc>
                <a:extLst>
                  <a:ext uri="{0D108BD9-81ED-4DB2-BD59-A6C34878D82A}">
                    <a16:rowId xmlns:a16="http://schemas.microsoft.com/office/drawing/2014/main" val="601613918"/>
                  </a:ext>
                </a:extLst>
              </a:tr>
              <a:tr h="370840">
                <a:tc>
                  <a:txBody>
                    <a:bodyPr/>
                    <a:lstStyle/>
                    <a:p>
                      <a:pPr algn="ctr"/>
                      <a:r>
                        <a:rPr lang="en-US" sz="2000" dirty="0">
                          <a:solidFill>
                            <a:schemeClr val="bg1"/>
                          </a:solidFill>
                        </a:rPr>
                        <a:t>Business Code without side effect</a:t>
                      </a:r>
                    </a:p>
                  </a:txBody>
                  <a:tcPr/>
                </a:tc>
                <a:tc>
                  <a:txBody>
                    <a:bodyPr/>
                    <a:lstStyle/>
                    <a:p>
                      <a:pPr algn="ctr"/>
                      <a:r>
                        <a:rPr lang="en-US" sz="2000" dirty="0">
                          <a:solidFill>
                            <a:srgbClr val="FF0000"/>
                          </a:solidFill>
                        </a:rPr>
                        <a:t>No*</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2968574241"/>
                  </a:ext>
                </a:extLst>
              </a:tr>
              <a:tr h="370840">
                <a:tc>
                  <a:txBody>
                    <a:bodyPr/>
                    <a:lstStyle/>
                    <a:p>
                      <a:pPr algn="ctr"/>
                      <a:r>
                        <a:rPr lang="en-US" sz="2000" dirty="0">
                          <a:solidFill>
                            <a:schemeClr val="bg1"/>
                          </a:solidFill>
                        </a:rPr>
                        <a:t>Business Decision are in Business part</a:t>
                      </a:r>
                    </a:p>
                  </a:txBody>
                  <a:tcPr/>
                </a:tc>
                <a:tc>
                  <a:txBody>
                    <a:bodyPr/>
                    <a:lstStyle/>
                    <a:p>
                      <a:pPr algn="ctr"/>
                      <a:r>
                        <a:rPr lang="en-US" sz="2000" dirty="0">
                          <a:solidFill>
                            <a:schemeClr val="accent6"/>
                          </a:solidFill>
                        </a:rPr>
                        <a:t>Yes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4"/>
                          </a:solidFill>
                        </a:rPr>
                        <a:t>“Yes”</a:t>
                      </a:r>
                    </a:p>
                  </a:txBody>
                  <a:tcPr/>
                </a:tc>
                <a:extLst>
                  <a:ext uri="{0D108BD9-81ED-4DB2-BD59-A6C34878D82A}">
                    <a16:rowId xmlns:a16="http://schemas.microsoft.com/office/drawing/2014/main" val="1504960071"/>
                  </a:ext>
                </a:extLst>
              </a:tr>
              <a:tr h="370840">
                <a:tc>
                  <a:txBody>
                    <a:bodyPr/>
                    <a:lstStyle/>
                    <a:p>
                      <a:pPr algn="ctr"/>
                      <a:r>
                        <a:rPr lang="en-US" sz="2000" kern="1200" dirty="0">
                          <a:solidFill>
                            <a:schemeClr val="bg1"/>
                          </a:solidFill>
                        </a:rPr>
                        <a:t>Offers good ability to test</a:t>
                      </a:r>
                      <a:endParaRPr lang="en-US" sz="2000" kern="1200" dirty="0">
                        <a:solidFill>
                          <a:schemeClr val="bg1"/>
                        </a:solidFill>
                        <a:latin typeface="+mn-lt"/>
                        <a:ea typeface="+mn-ea"/>
                        <a:cs typeface="+mn-cs"/>
                      </a:endParaRPr>
                    </a:p>
                  </a:txBody>
                  <a:tcPr/>
                </a:tc>
                <a:tc>
                  <a:txBody>
                    <a:bodyPr/>
                    <a:lstStyle/>
                    <a:p>
                      <a:pPr algn="ctr"/>
                      <a:r>
                        <a:rPr lang="en-US" sz="2000" dirty="0">
                          <a:solidFill>
                            <a:schemeClr val="accent6"/>
                          </a:solidFill>
                        </a:rPr>
                        <a:t>Yes</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4029322988"/>
                  </a:ext>
                </a:extLst>
              </a:tr>
              <a:tr h="370840">
                <a:tc>
                  <a:txBody>
                    <a:bodyPr/>
                    <a:lstStyle/>
                    <a:p>
                      <a:pPr algn="ctr"/>
                      <a:r>
                        <a:rPr lang="en-US" sz="2000" kern="1200" dirty="0">
                          <a:solidFill>
                            <a:schemeClr val="bg1"/>
                          </a:solidFill>
                          <a:latin typeface="+mn-lt"/>
                          <a:ea typeface="+mn-ea"/>
                          <a:cs typeface="+mn-cs"/>
                        </a:rPr>
                        <a:t>Technical concerns never leak from domain</a:t>
                      </a:r>
                    </a:p>
                  </a:txBody>
                  <a:tcPr/>
                </a:tc>
                <a:tc>
                  <a:txBody>
                    <a:bodyPr/>
                    <a:lstStyle/>
                    <a:p>
                      <a:pPr algn="ctr"/>
                      <a:endParaRPr lang="en-US" sz="2000" dirty="0">
                        <a:solidFill>
                          <a:srgbClr val="FF0000"/>
                        </a:solidFill>
                      </a:endParaRPr>
                    </a:p>
                  </a:txBody>
                  <a:tcPr/>
                </a:tc>
                <a:tc>
                  <a:txBody>
                    <a:bodyPr/>
                    <a:lstStyle/>
                    <a:p>
                      <a:pPr algn="ctr"/>
                      <a:endParaRPr lang="en-US" sz="2000" dirty="0">
                        <a:solidFill>
                          <a:schemeClr val="accent6"/>
                        </a:solidFill>
                      </a:endParaRPr>
                    </a:p>
                  </a:txBody>
                  <a:tcPr/>
                </a:tc>
                <a:extLst>
                  <a:ext uri="{0D108BD9-81ED-4DB2-BD59-A6C34878D82A}">
                    <a16:rowId xmlns:a16="http://schemas.microsoft.com/office/drawing/2014/main" val="3935593764"/>
                  </a:ext>
                </a:extLst>
              </a:tr>
            </a:tbl>
          </a:graphicData>
        </a:graphic>
      </p:graphicFrame>
      <p:sp>
        <p:nvSpPr>
          <p:cNvPr id="5" name="TextBox 4">
            <a:extLst>
              <a:ext uri="{FF2B5EF4-FFF2-40B4-BE49-F238E27FC236}">
                <a16:creationId xmlns:a16="http://schemas.microsoft.com/office/drawing/2014/main" id="{AFFB4E6B-1135-414D-8CE0-3AECA9FDFB26}"/>
              </a:ext>
            </a:extLst>
          </p:cNvPr>
          <p:cNvSpPr txBox="1"/>
          <p:nvPr/>
        </p:nvSpPr>
        <p:spPr>
          <a:xfrm>
            <a:off x="135924" y="-296570"/>
            <a:ext cx="11862487" cy="1477328"/>
          </a:xfrm>
          <a:prstGeom prst="rect">
            <a:avLst/>
          </a:prstGeom>
          <a:noFill/>
        </p:spPr>
        <p:txBody>
          <a:bodyPr wrap="square" rtlCol="0">
            <a:spAutoFit/>
          </a:bodyPr>
          <a:lstStyle/>
          <a:p>
            <a:pPr algn="ctr"/>
            <a:endParaRPr lang="en-GB" sz="40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Hexagonal or Functional Core?</a:t>
            </a:r>
          </a:p>
          <a:p>
            <a:pPr algn="ctr"/>
            <a:endParaRPr lang="en-GB" sz="1050" b="1" cap="all" dirty="0">
              <a:solidFill>
                <a:schemeClr val="bg1"/>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1069872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Tableau 2">
            <a:extLst>
              <a:ext uri="{FF2B5EF4-FFF2-40B4-BE49-F238E27FC236}">
                <a16:creationId xmlns:a16="http://schemas.microsoft.com/office/drawing/2014/main" id="{265FE1D6-0C34-4130-902B-C426341674E4}"/>
              </a:ext>
            </a:extLst>
          </p:cNvPr>
          <p:cNvGraphicFramePr>
            <a:graphicFrameLocks noGrp="1"/>
          </p:cNvGraphicFramePr>
          <p:nvPr>
            <p:extLst>
              <p:ext uri="{D42A27DB-BD31-4B8C-83A1-F6EECF244321}">
                <p14:modId xmlns:p14="http://schemas.microsoft.com/office/powerpoint/2010/main" val="800304271"/>
              </p:ext>
            </p:extLst>
          </p:nvPr>
        </p:nvGraphicFramePr>
        <p:xfrm>
          <a:off x="1768418" y="1867509"/>
          <a:ext cx="8655164" cy="2621280"/>
        </p:xfrm>
        <a:graphic>
          <a:graphicData uri="http://schemas.openxmlformats.org/drawingml/2006/table">
            <a:tbl>
              <a:tblPr firstRow="1" bandRow="1">
                <a:tableStyleId>{5DA37D80-6434-44D0-A028-1B22A696006F}</a:tableStyleId>
              </a:tblPr>
              <a:tblGrid>
                <a:gridCol w="4751792">
                  <a:extLst>
                    <a:ext uri="{9D8B030D-6E8A-4147-A177-3AD203B41FA5}">
                      <a16:colId xmlns:a16="http://schemas.microsoft.com/office/drawing/2014/main" val="2885247476"/>
                    </a:ext>
                  </a:extLst>
                </a:gridCol>
                <a:gridCol w="1864807">
                  <a:extLst>
                    <a:ext uri="{9D8B030D-6E8A-4147-A177-3AD203B41FA5}">
                      <a16:colId xmlns:a16="http://schemas.microsoft.com/office/drawing/2014/main" val="696385691"/>
                    </a:ext>
                  </a:extLst>
                </a:gridCol>
                <a:gridCol w="2038565">
                  <a:extLst>
                    <a:ext uri="{9D8B030D-6E8A-4147-A177-3AD203B41FA5}">
                      <a16:colId xmlns:a16="http://schemas.microsoft.com/office/drawing/2014/main" val="1988530716"/>
                    </a:ext>
                  </a:extLst>
                </a:gridCol>
              </a:tblGrid>
              <a:tr h="0">
                <a:tc>
                  <a:txBody>
                    <a:bodyPr/>
                    <a:lstStyle/>
                    <a:p>
                      <a:pPr algn="ctr"/>
                      <a:r>
                        <a:rPr lang="en-US" sz="2800" cap="all" baseline="0" dirty="0">
                          <a:solidFill>
                            <a:schemeClr val="bg1"/>
                          </a:solidFill>
                        </a:rPr>
                        <a:t>Feature</a:t>
                      </a:r>
                    </a:p>
                  </a:txBody>
                  <a:tcPr anchor="ctr"/>
                </a:tc>
                <a:tc>
                  <a:txBody>
                    <a:bodyPr/>
                    <a:lstStyle/>
                    <a:p>
                      <a:pPr algn="ctr"/>
                      <a:r>
                        <a:rPr lang="en-US" cap="all" baseline="0" dirty="0">
                          <a:solidFill>
                            <a:schemeClr val="bg1"/>
                          </a:solidFill>
                        </a:rPr>
                        <a:t>Hexagonal Architecture</a:t>
                      </a:r>
                    </a:p>
                  </a:txBody>
                  <a:tcPr anchor="ctr"/>
                </a:tc>
                <a:tc>
                  <a:txBody>
                    <a:bodyPr/>
                    <a:lstStyle/>
                    <a:p>
                      <a:pPr algn="ctr"/>
                      <a:r>
                        <a:rPr lang="en-US" cap="all" baseline="0" dirty="0">
                          <a:solidFill>
                            <a:schemeClr val="bg1"/>
                          </a:solidFill>
                        </a:rPr>
                        <a:t>Functional Architecture</a:t>
                      </a:r>
                    </a:p>
                  </a:txBody>
                  <a:tcPr anchor="ctr"/>
                </a:tc>
                <a:extLst>
                  <a:ext uri="{0D108BD9-81ED-4DB2-BD59-A6C34878D82A}">
                    <a16:rowId xmlns:a16="http://schemas.microsoft.com/office/drawing/2014/main" val="2951702430"/>
                  </a:ext>
                </a:extLst>
              </a:tr>
              <a:tr h="370840">
                <a:tc>
                  <a:txBody>
                    <a:bodyPr/>
                    <a:lstStyle/>
                    <a:p>
                      <a:pPr algn="ctr"/>
                      <a:r>
                        <a:rPr lang="en-US" sz="2000" dirty="0">
                          <a:solidFill>
                            <a:schemeClr val="bg1"/>
                          </a:solidFill>
                        </a:rPr>
                        <a:t>Separate Infra from Business</a:t>
                      </a:r>
                    </a:p>
                  </a:txBody>
                  <a:tcPr/>
                </a:tc>
                <a:tc>
                  <a:txBody>
                    <a:bodyPr/>
                    <a:lstStyle/>
                    <a:p>
                      <a:pPr algn="ctr"/>
                      <a:r>
                        <a:rPr lang="en-US" sz="2000" dirty="0">
                          <a:solidFill>
                            <a:schemeClr val="accent6"/>
                          </a:solidFill>
                        </a:rPr>
                        <a:t>Yes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4"/>
                          </a:solidFill>
                        </a:rPr>
                        <a:t>“Yes”</a:t>
                      </a:r>
                    </a:p>
                  </a:txBody>
                  <a:tcPr/>
                </a:tc>
                <a:extLst>
                  <a:ext uri="{0D108BD9-81ED-4DB2-BD59-A6C34878D82A}">
                    <a16:rowId xmlns:a16="http://schemas.microsoft.com/office/drawing/2014/main" val="601613918"/>
                  </a:ext>
                </a:extLst>
              </a:tr>
              <a:tr h="370840">
                <a:tc>
                  <a:txBody>
                    <a:bodyPr/>
                    <a:lstStyle/>
                    <a:p>
                      <a:pPr algn="ctr"/>
                      <a:r>
                        <a:rPr lang="en-US" sz="2000" dirty="0">
                          <a:solidFill>
                            <a:schemeClr val="bg1"/>
                          </a:solidFill>
                        </a:rPr>
                        <a:t>Business Code without side effect</a:t>
                      </a:r>
                    </a:p>
                  </a:txBody>
                  <a:tcPr/>
                </a:tc>
                <a:tc>
                  <a:txBody>
                    <a:bodyPr/>
                    <a:lstStyle/>
                    <a:p>
                      <a:pPr algn="ctr"/>
                      <a:r>
                        <a:rPr lang="en-US" sz="2000" dirty="0">
                          <a:solidFill>
                            <a:srgbClr val="FF0000"/>
                          </a:solidFill>
                        </a:rPr>
                        <a:t>No*</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2968574241"/>
                  </a:ext>
                </a:extLst>
              </a:tr>
              <a:tr h="370840">
                <a:tc>
                  <a:txBody>
                    <a:bodyPr/>
                    <a:lstStyle/>
                    <a:p>
                      <a:pPr algn="ctr"/>
                      <a:r>
                        <a:rPr lang="en-US" sz="2000" dirty="0">
                          <a:solidFill>
                            <a:schemeClr val="bg1"/>
                          </a:solidFill>
                        </a:rPr>
                        <a:t>Business Decision are in Business part</a:t>
                      </a:r>
                    </a:p>
                  </a:txBody>
                  <a:tcPr/>
                </a:tc>
                <a:tc>
                  <a:txBody>
                    <a:bodyPr/>
                    <a:lstStyle/>
                    <a:p>
                      <a:pPr algn="ctr"/>
                      <a:r>
                        <a:rPr lang="en-US" sz="2000" dirty="0">
                          <a:solidFill>
                            <a:schemeClr val="accent6"/>
                          </a:solidFill>
                        </a:rPr>
                        <a:t>Yes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4"/>
                          </a:solidFill>
                        </a:rPr>
                        <a:t>“Yes”</a:t>
                      </a:r>
                    </a:p>
                  </a:txBody>
                  <a:tcPr/>
                </a:tc>
                <a:extLst>
                  <a:ext uri="{0D108BD9-81ED-4DB2-BD59-A6C34878D82A}">
                    <a16:rowId xmlns:a16="http://schemas.microsoft.com/office/drawing/2014/main" val="1504960071"/>
                  </a:ext>
                </a:extLst>
              </a:tr>
              <a:tr h="370840">
                <a:tc>
                  <a:txBody>
                    <a:bodyPr/>
                    <a:lstStyle/>
                    <a:p>
                      <a:pPr algn="ctr"/>
                      <a:r>
                        <a:rPr lang="en-US" sz="2000" kern="1200" dirty="0">
                          <a:solidFill>
                            <a:schemeClr val="bg1"/>
                          </a:solidFill>
                        </a:rPr>
                        <a:t>Offers good ability to test</a:t>
                      </a:r>
                      <a:endParaRPr lang="en-US" sz="2000" kern="1200" dirty="0">
                        <a:solidFill>
                          <a:schemeClr val="bg1"/>
                        </a:solidFill>
                        <a:latin typeface="+mn-lt"/>
                        <a:ea typeface="+mn-ea"/>
                        <a:cs typeface="+mn-cs"/>
                      </a:endParaRPr>
                    </a:p>
                  </a:txBody>
                  <a:tcPr/>
                </a:tc>
                <a:tc>
                  <a:txBody>
                    <a:bodyPr/>
                    <a:lstStyle/>
                    <a:p>
                      <a:pPr algn="ctr"/>
                      <a:r>
                        <a:rPr lang="en-US" sz="2000" dirty="0">
                          <a:solidFill>
                            <a:schemeClr val="accent6"/>
                          </a:solidFill>
                        </a:rPr>
                        <a:t>Yes</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4029322988"/>
                  </a:ext>
                </a:extLst>
              </a:tr>
              <a:tr h="370840">
                <a:tc>
                  <a:txBody>
                    <a:bodyPr/>
                    <a:lstStyle/>
                    <a:p>
                      <a:pPr algn="ctr"/>
                      <a:r>
                        <a:rPr lang="en-US" sz="2000" kern="1200" dirty="0">
                          <a:solidFill>
                            <a:schemeClr val="bg1"/>
                          </a:solidFill>
                          <a:latin typeface="+mn-lt"/>
                          <a:ea typeface="+mn-ea"/>
                          <a:cs typeface="+mn-cs"/>
                        </a:rPr>
                        <a:t>Technical concerns never leak from domain</a:t>
                      </a:r>
                    </a:p>
                  </a:txBody>
                  <a:tcPr/>
                </a:tc>
                <a:tc>
                  <a:txBody>
                    <a:bodyPr/>
                    <a:lstStyle/>
                    <a:p>
                      <a:pPr algn="ctr"/>
                      <a:r>
                        <a:rPr lang="en-US" sz="2000" dirty="0">
                          <a:solidFill>
                            <a:srgbClr val="FF0000"/>
                          </a:solidFill>
                        </a:rPr>
                        <a:t>No</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3935593764"/>
                  </a:ext>
                </a:extLst>
              </a:tr>
            </a:tbl>
          </a:graphicData>
        </a:graphic>
      </p:graphicFrame>
      <p:sp>
        <p:nvSpPr>
          <p:cNvPr id="5" name="TextBox 4">
            <a:extLst>
              <a:ext uri="{FF2B5EF4-FFF2-40B4-BE49-F238E27FC236}">
                <a16:creationId xmlns:a16="http://schemas.microsoft.com/office/drawing/2014/main" id="{372C2243-5780-463A-923B-BDF9A5FC80C6}"/>
              </a:ext>
            </a:extLst>
          </p:cNvPr>
          <p:cNvSpPr txBox="1"/>
          <p:nvPr/>
        </p:nvSpPr>
        <p:spPr>
          <a:xfrm>
            <a:off x="135924" y="-296570"/>
            <a:ext cx="11862487" cy="1477328"/>
          </a:xfrm>
          <a:prstGeom prst="rect">
            <a:avLst/>
          </a:prstGeom>
          <a:noFill/>
        </p:spPr>
        <p:txBody>
          <a:bodyPr wrap="square" rtlCol="0">
            <a:spAutoFit/>
          </a:bodyPr>
          <a:lstStyle/>
          <a:p>
            <a:pPr algn="ctr"/>
            <a:endParaRPr lang="en-GB" sz="40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Hexagonal or Functional Core?</a:t>
            </a:r>
          </a:p>
          <a:p>
            <a:pPr algn="ctr"/>
            <a:endParaRPr lang="en-GB" sz="1050" b="1" cap="all" dirty="0">
              <a:solidFill>
                <a:schemeClr val="bg1"/>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3901707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Tableau 2">
            <a:extLst>
              <a:ext uri="{FF2B5EF4-FFF2-40B4-BE49-F238E27FC236}">
                <a16:creationId xmlns:a16="http://schemas.microsoft.com/office/drawing/2014/main" id="{265FE1D6-0C34-4130-902B-C426341674E4}"/>
              </a:ext>
            </a:extLst>
          </p:cNvPr>
          <p:cNvGraphicFramePr>
            <a:graphicFrameLocks noGrp="1"/>
          </p:cNvGraphicFramePr>
          <p:nvPr/>
        </p:nvGraphicFramePr>
        <p:xfrm>
          <a:off x="1768418" y="1867509"/>
          <a:ext cx="8655164" cy="2621280"/>
        </p:xfrm>
        <a:graphic>
          <a:graphicData uri="http://schemas.openxmlformats.org/drawingml/2006/table">
            <a:tbl>
              <a:tblPr firstRow="1" bandRow="1">
                <a:tableStyleId>{5DA37D80-6434-44D0-A028-1B22A696006F}</a:tableStyleId>
              </a:tblPr>
              <a:tblGrid>
                <a:gridCol w="4751792">
                  <a:extLst>
                    <a:ext uri="{9D8B030D-6E8A-4147-A177-3AD203B41FA5}">
                      <a16:colId xmlns:a16="http://schemas.microsoft.com/office/drawing/2014/main" val="2885247476"/>
                    </a:ext>
                  </a:extLst>
                </a:gridCol>
                <a:gridCol w="1864807">
                  <a:extLst>
                    <a:ext uri="{9D8B030D-6E8A-4147-A177-3AD203B41FA5}">
                      <a16:colId xmlns:a16="http://schemas.microsoft.com/office/drawing/2014/main" val="696385691"/>
                    </a:ext>
                  </a:extLst>
                </a:gridCol>
                <a:gridCol w="2038565">
                  <a:extLst>
                    <a:ext uri="{9D8B030D-6E8A-4147-A177-3AD203B41FA5}">
                      <a16:colId xmlns:a16="http://schemas.microsoft.com/office/drawing/2014/main" val="1988530716"/>
                    </a:ext>
                  </a:extLst>
                </a:gridCol>
              </a:tblGrid>
              <a:tr h="0">
                <a:tc>
                  <a:txBody>
                    <a:bodyPr/>
                    <a:lstStyle/>
                    <a:p>
                      <a:pPr algn="ctr"/>
                      <a:r>
                        <a:rPr lang="en-US" sz="2800" dirty="0">
                          <a:solidFill>
                            <a:schemeClr val="bg1"/>
                          </a:solidFill>
                        </a:rPr>
                        <a:t>Feature</a:t>
                      </a:r>
                    </a:p>
                  </a:txBody>
                  <a:tcPr/>
                </a:tc>
                <a:tc>
                  <a:txBody>
                    <a:bodyPr/>
                    <a:lstStyle/>
                    <a:p>
                      <a:pPr algn="ctr"/>
                      <a:r>
                        <a:rPr lang="en-US" dirty="0">
                          <a:solidFill>
                            <a:schemeClr val="bg1"/>
                          </a:solidFill>
                        </a:rPr>
                        <a:t>Hexagonal Architecture</a:t>
                      </a:r>
                    </a:p>
                  </a:txBody>
                  <a:tcPr/>
                </a:tc>
                <a:tc>
                  <a:txBody>
                    <a:bodyPr/>
                    <a:lstStyle/>
                    <a:p>
                      <a:pPr algn="ctr"/>
                      <a:r>
                        <a:rPr lang="en-US" dirty="0">
                          <a:solidFill>
                            <a:schemeClr val="bg1"/>
                          </a:solidFill>
                        </a:rPr>
                        <a:t>Functional Architecture</a:t>
                      </a:r>
                    </a:p>
                  </a:txBody>
                  <a:tcPr/>
                </a:tc>
                <a:extLst>
                  <a:ext uri="{0D108BD9-81ED-4DB2-BD59-A6C34878D82A}">
                    <a16:rowId xmlns:a16="http://schemas.microsoft.com/office/drawing/2014/main" val="2951702430"/>
                  </a:ext>
                </a:extLst>
              </a:tr>
              <a:tr h="370840">
                <a:tc>
                  <a:txBody>
                    <a:bodyPr/>
                    <a:lstStyle/>
                    <a:p>
                      <a:pPr algn="ctr"/>
                      <a:r>
                        <a:rPr lang="en-US" sz="2000" dirty="0">
                          <a:solidFill>
                            <a:schemeClr val="bg1"/>
                          </a:solidFill>
                        </a:rPr>
                        <a:t>Separate Infra from Business</a:t>
                      </a:r>
                    </a:p>
                  </a:txBody>
                  <a:tcPr/>
                </a:tc>
                <a:tc>
                  <a:txBody>
                    <a:bodyPr/>
                    <a:lstStyle/>
                    <a:p>
                      <a:pPr algn="ctr"/>
                      <a:r>
                        <a:rPr lang="en-US" sz="2000" dirty="0">
                          <a:solidFill>
                            <a:schemeClr val="accent6"/>
                          </a:solidFill>
                        </a:rPr>
                        <a:t>Yes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4"/>
                          </a:solidFill>
                        </a:rPr>
                        <a:t>“Yes”</a:t>
                      </a:r>
                    </a:p>
                  </a:txBody>
                  <a:tcPr/>
                </a:tc>
                <a:extLst>
                  <a:ext uri="{0D108BD9-81ED-4DB2-BD59-A6C34878D82A}">
                    <a16:rowId xmlns:a16="http://schemas.microsoft.com/office/drawing/2014/main" val="601613918"/>
                  </a:ext>
                </a:extLst>
              </a:tr>
              <a:tr h="370840">
                <a:tc>
                  <a:txBody>
                    <a:bodyPr/>
                    <a:lstStyle/>
                    <a:p>
                      <a:pPr algn="ctr"/>
                      <a:r>
                        <a:rPr lang="en-US" sz="2000" dirty="0">
                          <a:solidFill>
                            <a:schemeClr val="bg1"/>
                          </a:solidFill>
                        </a:rPr>
                        <a:t>Business Code without side effect</a:t>
                      </a:r>
                    </a:p>
                  </a:txBody>
                  <a:tcPr/>
                </a:tc>
                <a:tc>
                  <a:txBody>
                    <a:bodyPr/>
                    <a:lstStyle/>
                    <a:p>
                      <a:pPr algn="ctr"/>
                      <a:r>
                        <a:rPr lang="en-US" sz="2000" dirty="0">
                          <a:solidFill>
                            <a:srgbClr val="FF0000"/>
                          </a:solidFill>
                        </a:rPr>
                        <a:t>No*</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2968574241"/>
                  </a:ext>
                </a:extLst>
              </a:tr>
              <a:tr h="370840">
                <a:tc>
                  <a:txBody>
                    <a:bodyPr/>
                    <a:lstStyle/>
                    <a:p>
                      <a:pPr algn="ctr"/>
                      <a:r>
                        <a:rPr lang="en-US" sz="2000" dirty="0">
                          <a:solidFill>
                            <a:schemeClr val="bg1"/>
                          </a:solidFill>
                        </a:rPr>
                        <a:t>Business Decision are in Business part</a:t>
                      </a:r>
                    </a:p>
                  </a:txBody>
                  <a:tcPr/>
                </a:tc>
                <a:tc>
                  <a:txBody>
                    <a:bodyPr/>
                    <a:lstStyle/>
                    <a:p>
                      <a:pPr algn="ctr"/>
                      <a:r>
                        <a:rPr lang="en-US" sz="2000" dirty="0">
                          <a:solidFill>
                            <a:schemeClr val="accent6"/>
                          </a:solidFill>
                        </a:rPr>
                        <a:t>Yes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4"/>
                          </a:solidFill>
                        </a:rPr>
                        <a:t>“Yes”</a:t>
                      </a:r>
                    </a:p>
                  </a:txBody>
                  <a:tcPr/>
                </a:tc>
                <a:extLst>
                  <a:ext uri="{0D108BD9-81ED-4DB2-BD59-A6C34878D82A}">
                    <a16:rowId xmlns:a16="http://schemas.microsoft.com/office/drawing/2014/main" val="1504960071"/>
                  </a:ext>
                </a:extLst>
              </a:tr>
              <a:tr h="370840">
                <a:tc>
                  <a:txBody>
                    <a:bodyPr/>
                    <a:lstStyle/>
                    <a:p>
                      <a:pPr algn="ctr"/>
                      <a:r>
                        <a:rPr lang="en-US" sz="2000" kern="1200" dirty="0">
                          <a:solidFill>
                            <a:schemeClr val="bg1"/>
                          </a:solidFill>
                        </a:rPr>
                        <a:t>Offers good ability to test</a:t>
                      </a:r>
                      <a:endParaRPr lang="en-US" sz="2000" kern="1200" dirty="0">
                        <a:solidFill>
                          <a:schemeClr val="bg1"/>
                        </a:solidFill>
                        <a:latin typeface="+mn-lt"/>
                        <a:ea typeface="+mn-ea"/>
                        <a:cs typeface="+mn-cs"/>
                      </a:endParaRPr>
                    </a:p>
                  </a:txBody>
                  <a:tcPr/>
                </a:tc>
                <a:tc>
                  <a:txBody>
                    <a:bodyPr/>
                    <a:lstStyle/>
                    <a:p>
                      <a:pPr algn="ctr"/>
                      <a:r>
                        <a:rPr lang="en-US" sz="2000" dirty="0">
                          <a:solidFill>
                            <a:schemeClr val="accent6"/>
                          </a:solidFill>
                        </a:rPr>
                        <a:t>Yes</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4029322988"/>
                  </a:ext>
                </a:extLst>
              </a:tr>
              <a:tr h="370840">
                <a:tc>
                  <a:txBody>
                    <a:bodyPr/>
                    <a:lstStyle/>
                    <a:p>
                      <a:pPr algn="ctr"/>
                      <a:r>
                        <a:rPr lang="en-US" sz="2000" kern="1200" dirty="0">
                          <a:solidFill>
                            <a:schemeClr val="bg1"/>
                          </a:solidFill>
                          <a:latin typeface="+mn-lt"/>
                          <a:ea typeface="+mn-ea"/>
                          <a:cs typeface="+mn-cs"/>
                        </a:rPr>
                        <a:t>Technical concerns never leak from domain</a:t>
                      </a:r>
                    </a:p>
                  </a:txBody>
                  <a:tcPr/>
                </a:tc>
                <a:tc>
                  <a:txBody>
                    <a:bodyPr/>
                    <a:lstStyle/>
                    <a:p>
                      <a:pPr algn="ctr"/>
                      <a:r>
                        <a:rPr lang="en-US" sz="2000" dirty="0">
                          <a:solidFill>
                            <a:srgbClr val="FF0000"/>
                          </a:solidFill>
                        </a:rPr>
                        <a:t>No</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3935593764"/>
                  </a:ext>
                </a:extLst>
              </a:tr>
            </a:tbl>
          </a:graphicData>
        </a:graphic>
      </p:graphicFrame>
      <p:sp>
        <p:nvSpPr>
          <p:cNvPr id="4" name="Rectangle 3">
            <a:extLst>
              <a:ext uri="{FF2B5EF4-FFF2-40B4-BE49-F238E27FC236}">
                <a16:creationId xmlns:a16="http://schemas.microsoft.com/office/drawing/2014/main" id="{1870630A-C4BC-49CE-8F34-7F3BB011324C}"/>
              </a:ext>
            </a:extLst>
          </p:cNvPr>
          <p:cNvSpPr/>
          <p:nvPr/>
        </p:nvSpPr>
        <p:spPr>
          <a:xfrm>
            <a:off x="804736" y="1200885"/>
            <a:ext cx="10818687" cy="4896099"/>
          </a:xfrm>
          <a:prstGeom prst="rect">
            <a:avLst/>
          </a:prstGeom>
          <a:solidFill>
            <a:schemeClr val="tx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A3844472-610D-46F8-9A7C-4A6CA3F2C3DD}"/>
              </a:ext>
            </a:extLst>
          </p:cNvPr>
          <p:cNvSpPr txBox="1"/>
          <p:nvPr/>
        </p:nvSpPr>
        <p:spPr>
          <a:xfrm>
            <a:off x="1752824" y="2398980"/>
            <a:ext cx="8686353" cy="1473023"/>
          </a:xfrm>
          <a:prstGeom prst="rect">
            <a:avLst/>
          </a:prstGeom>
          <a:noFill/>
        </p:spPr>
        <p:txBody>
          <a:bodyPr wrap="square" rtlCol="0" anchor="ctr">
            <a:normAutofit/>
          </a:bodyPr>
          <a:lstStyle/>
          <a:p>
            <a:pPr algn="ctr"/>
            <a:r>
              <a:rPr lang="en-US" sz="3200" b="1" cap="all" dirty="0">
                <a:solidFill>
                  <a:srgbClr val="D1A2D0"/>
                </a:solidFill>
                <a:latin typeface="Alte Haas Grotesk" panose="02000503000000020004" pitchFamily="2" charset="0"/>
              </a:rPr>
              <a:t>Does it make sense to compare </a:t>
            </a:r>
            <a:br>
              <a:rPr lang="en-US" sz="3200" b="1" cap="all" dirty="0">
                <a:solidFill>
                  <a:srgbClr val="D1A2D0"/>
                </a:solidFill>
                <a:latin typeface="Alte Haas Grotesk" panose="02000503000000020004" pitchFamily="2" charset="0"/>
              </a:rPr>
            </a:br>
            <a:r>
              <a:rPr lang="en-US" sz="3200" b="1" cap="all" dirty="0">
                <a:solidFill>
                  <a:srgbClr val="D1A2D0"/>
                </a:solidFill>
                <a:latin typeface="Alte Haas Grotesk" panose="02000503000000020004" pitchFamily="2" charset="0"/>
              </a:rPr>
              <a:t>celery and chocolate?!?</a:t>
            </a:r>
            <a:endParaRPr lang="en-GB" sz="3200" b="1" cap="all" dirty="0">
              <a:solidFill>
                <a:srgbClr val="D1A2D0"/>
              </a:solidFill>
              <a:latin typeface="Alte Haas Grotesk" panose="02000503000000020004" pitchFamily="2" charset="0"/>
            </a:endParaRPr>
          </a:p>
        </p:txBody>
      </p:sp>
      <p:sp>
        <p:nvSpPr>
          <p:cNvPr id="7" name="TextBox 6">
            <a:extLst>
              <a:ext uri="{FF2B5EF4-FFF2-40B4-BE49-F238E27FC236}">
                <a16:creationId xmlns:a16="http://schemas.microsoft.com/office/drawing/2014/main" id="{301CF018-9B70-4DAC-A7EB-CA74A21CE847}"/>
              </a:ext>
            </a:extLst>
          </p:cNvPr>
          <p:cNvSpPr txBox="1"/>
          <p:nvPr/>
        </p:nvSpPr>
        <p:spPr>
          <a:xfrm>
            <a:off x="135924" y="-296570"/>
            <a:ext cx="11862487" cy="1477328"/>
          </a:xfrm>
          <a:prstGeom prst="rect">
            <a:avLst/>
          </a:prstGeom>
          <a:noFill/>
        </p:spPr>
        <p:txBody>
          <a:bodyPr wrap="square" rtlCol="0">
            <a:spAutoFit/>
          </a:bodyPr>
          <a:lstStyle/>
          <a:p>
            <a:pPr algn="ctr"/>
            <a:endParaRPr lang="en-GB" sz="40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BTW…</a:t>
            </a:r>
          </a:p>
          <a:p>
            <a:pPr algn="ctr"/>
            <a:endParaRPr lang="en-GB" sz="1050" b="1" cap="all" dirty="0">
              <a:solidFill>
                <a:schemeClr val="bg1"/>
              </a:solidFill>
              <a:latin typeface="Alte Haas Grotesk" charset="0"/>
              <a:ea typeface="Alte Haas Grotesk" charset="0"/>
              <a:cs typeface="Alte Haas Grotesk" charset="0"/>
            </a:endParaRPr>
          </a:p>
        </p:txBody>
      </p:sp>
      <p:pic>
        <p:nvPicPr>
          <p:cNvPr id="15" name="Picture 14">
            <a:extLst>
              <a:ext uri="{FF2B5EF4-FFF2-40B4-BE49-F238E27FC236}">
                <a16:creationId xmlns:a16="http://schemas.microsoft.com/office/drawing/2014/main" id="{413218FE-9926-4789-9949-6417EDFE3A12}"/>
              </a:ext>
            </a:extLst>
          </p:cNvPr>
          <p:cNvPicPr>
            <a:picLocks noChangeAspect="1"/>
          </p:cNvPicPr>
          <p:nvPr/>
        </p:nvPicPr>
        <p:blipFill>
          <a:blip r:embed="rId3">
            <a:clrChange>
              <a:clrFrom>
                <a:srgbClr val="F7F7F7"/>
              </a:clrFrom>
              <a:clrTo>
                <a:srgbClr val="F7F7F7">
                  <a:alpha val="0"/>
                </a:srgbClr>
              </a:clrTo>
            </a:clrChange>
            <a:extLst>
              <a:ext uri="{28A0092B-C50C-407E-A947-70E740481C1C}">
                <a14:useLocalDpi xmlns:a14="http://schemas.microsoft.com/office/drawing/2010/main" val="0"/>
              </a:ext>
            </a:extLst>
          </a:blip>
          <a:stretch>
            <a:fillRect/>
          </a:stretch>
        </p:blipFill>
        <p:spPr>
          <a:xfrm>
            <a:off x="4851599" y="3841043"/>
            <a:ext cx="2488801" cy="1473023"/>
          </a:xfrm>
          <a:prstGeom prst="rect">
            <a:avLst/>
          </a:prstGeom>
        </p:spPr>
      </p:pic>
    </p:spTree>
    <p:extLst>
      <p:ext uri="{BB962C8B-B14F-4D97-AF65-F5344CB8AC3E}">
        <p14:creationId xmlns:p14="http://schemas.microsoft.com/office/powerpoint/2010/main" val="1613624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Tableau 2">
            <a:extLst>
              <a:ext uri="{FF2B5EF4-FFF2-40B4-BE49-F238E27FC236}">
                <a16:creationId xmlns:a16="http://schemas.microsoft.com/office/drawing/2014/main" id="{265FE1D6-0C34-4130-902B-C426341674E4}"/>
              </a:ext>
            </a:extLst>
          </p:cNvPr>
          <p:cNvGraphicFramePr>
            <a:graphicFrameLocks noGrp="1"/>
          </p:cNvGraphicFramePr>
          <p:nvPr/>
        </p:nvGraphicFramePr>
        <p:xfrm>
          <a:off x="1768418" y="1867509"/>
          <a:ext cx="8655164" cy="2621280"/>
        </p:xfrm>
        <a:graphic>
          <a:graphicData uri="http://schemas.openxmlformats.org/drawingml/2006/table">
            <a:tbl>
              <a:tblPr firstRow="1" bandRow="1">
                <a:tableStyleId>{5DA37D80-6434-44D0-A028-1B22A696006F}</a:tableStyleId>
              </a:tblPr>
              <a:tblGrid>
                <a:gridCol w="4751792">
                  <a:extLst>
                    <a:ext uri="{9D8B030D-6E8A-4147-A177-3AD203B41FA5}">
                      <a16:colId xmlns:a16="http://schemas.microsoft.com/office/drawing/2014/main" val="2885247476"/>
                    </a:ext>
                  </a:extLst>
                </a:gridCol>
                <a:gridCol w="1864807">
                  <a:extLst>
                    <a:ext uri="{9D8B030D-6E8A-4147-A177-3AD203B41FA5}">
                      <a16:colId xmlns:a16="http://schemas.microsoft.com/office/drawing/2014/main" val="696385691"/>
                    </a:ext>
                  </a:extLst>
                </a:gridCol>
                <a:gridCol w="2038565">
                  <a:extLst>
                    <a:ext uri="{9D8B030D-6E8A-4147-A177-3AD203B41FA5}">
                      <a16:colId xmlns:a16="http://schemas.microsoft.com/office/drawing/2014/main" val="1988530716"/>
                    </a:ext>
                  </a:extLst>
                </a:gridCol>
              </a:tblGrid>
              <a:tr h="0">
                <a:tc>
                  <a:txBody>
                    <a:bodyPr/>
                    <a:lstStyle/>
                    <a:p>
                      <a:pPr algn="ctr"/>
                      <a:r>
                        <a:rPr lang="en-US" sz="2800" dirty="0">
                          <a:solidFill>
                            <a:schemeClr val="bg1"/>
                          </a:solidFill>
                        </a:rPr>
                        <a:t>Feature</a:t>
                      </a:r>
                    </a:p>
                  </a:txBody>
                  <a:tcPr/>
                </a:tc>
                <a:tc>
                  <a:txBody>
                    <a:bodyPr/>
                    <a:lstStyle/>
                    <a:p>
                      <a:pPr algn="ctr"/>
                      <a:r>
                        <a:rPr lang="en-US" dirty="0">
                          <a:solidFill>
                            <a:schemeClr val="bg1"/>
                          </a:solidFill>
                        </a:rPr>
                        <a:t>Hexagonal Architecture</a:t>
                      </a:r>
                    </a:p>
                  </a:txBody>
                  <a:tcPr/>
                </a:tc>
                <a:tc>
                  <a:txBody>
                    <a:bodyPr/>
                    <a:lstStyle/>
                    <a:p>
                      <a:pPr algn="ctr"/>
                      <a:r>
                        <a:rPr lang="en-US" dirty="0">
                          <a:solidFill>
                            <a:schemeClr val="bg1"/>
                          </a:solidFill>
                        </a:rPr>
                        <a:t>Functional Architecture</a:t>
                      </a:r>
                    </a:p>
                  </a:txBody>
                  <a:tcPr/>
                </a:tc>
                <a:extLst>
                  <a:ext uri="{0D108BD9-81ED-4DB2-BD59-A6C34878D82A}">
                    <a16:rowId xmlns:a16="http://schemas.microsoft.com/office/drawing/2014/main" val="2951702430"/>
                  </a:ext>
                </a:extLst>
              </a:tr>
              <a:tr h="370840">
                <a:tc>
                  <a:txBody>
                    <a:bodyPr/>
                    <a:lstStyle/>
                    <a:p>
                      <a:pPr algn="ctr"/>
                      <a:r>
                        <a:rPr lang="en-US" sz="2000" dirty="0">
                          <a:solidFill>
                            <a:schemeClr val="bg1"/>
                          </a:solidFill>
                        </a:rPr>
                        <a:t>Separate Infra from Business</a:t>
                      </a:r>
                    </a:p>
                  </a:txBody>
                  <a:tcPr/>
                </a:tc>
                <a:tc>
                  <a:txBody>
                    <a:bodyPr/>
                    <a:lstStyle/>
                    <a:p>
                      <a:pPr algn="ctr"/>
                      <a:r>
                        <a:rPr lang="en-US" sz="2000" dirty="0">
                          <a:solidFill>
                            <a:schemeClr val="accent6"/>
                          </a:solidFill>
                        </a:rPr>
                        <a:t>Yes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4"/>
                          </a:solidFill>
                        </a:rPr>
                        <a:t>“Yes”</a:t>
                      </a:r>
                    </a:p>
                  </a:txBody>
                  <a:tcPr/>
                </a:tc>
                <a:extLst>
                  <a:ext uri="{0D108BD9-81ED-4DB2-BD59-A6C34878D82A}">
                    <a16:rowId xmlns:a16="http://schemas.microsoft.com/office/drawing/2014/main" val="601613918"/>
                  </a:ext>
                </a:extLst>
              </a:tr>
              <a:tr h="370840">
                <a:tc>
                  <a:txBody>
                    <a:bodyPr/>
                    <a:lstStyle/>
                    <a:p>
                      <a:pPr algn="ctr"/>
                      <a:r>
                        <a:rPr lang="en-US" sz="2000" dirty="0">
                          <a:solidFill>
                            <a:schemeClr val="bg1"/>
                          </a:solidFill>
                        </a:rPr>
                        <a:t>Business Code without side effect</a:t>
                      </a:r>
                    </a:p>
                  </a:txBody>
                  <a:tcPr/>
                </a:tc>
                <a:tc>
                  <a:txBody>
                    <a:bodyPr/>
                    <a:lstStyle/>
                    <a:p>
                      <a:pPr algn="ctr"/>
                      <a:r>
                        <a:rPr lang="en-US" sz="2000" dirty="0">
                          <a:solidFill>
                            <a:srgbClr val="FF0000"/>
                          </a:solidFill>
                        </a:rPr>
                        <a:t>No*</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2968574241"/>
                  </a:ext>
                </a:extLst>
              </a:tr>
              <a:tr h="370840">
                <a:tc>
                  <a:txBody>
                    <a:bodyPr/>
                    <a:lstStyle/>
                    <a:p>
                      <a:pPr algn="ctr"/>
                      <a:r>
                        <a:rPr lang="en-US" sz="2000" dirty="0">
                          <a:solidFill>
                            <a:schemeClr val="bg1"/>
                          </a:solidFill>
                        </a:rPr>
                        <a:t>Business Decision are in Business part</a:t>
                      </a:r>
                    </a:p>
                  </a:txBody>
                  <a:tcPr/>
                </a:tc>
                <a:tc>
                  <a:txBody>
                    <a:bodyPr/>
                    <a:lstStyle/>
                    <a:p>
                      <a:pPr algn="ctr"/>
                      <a:r>
                        <a:rPr lang="en-US" sz="2000" dirty="0">
                          <a:solidFill>
                            <a:schemeClr val="accent6"/>
                          </a:solidFill>
                        </a:rPr>
                        <a:t>Yes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4"/>
                          </a:solidFill>
                        </a:rPr>
                        <a:t>“Yes”</a:t>
                      </a:r>
                    </a:p>
                  </a:txBody>
                  <a:tcPr/>
                </a:tc>
                <a:extLst>
                  <a:ext uri="{0D108BD9-81ED-4DB2-BD59-A6C34878D82A}">
                    <a16:rowId xmlns:a16="http://schemas.microsoft.com/office/drawing/2014/main" val="1504960071"/>
                  </a:ext>
                </a:extLst>
              </a:tr>
              <a:tr h="370840">
                <a:tc>
                  <a:txBody>
                    <a:bodyPr/>
                    <a:lstStyle/>
                    <a:p>
                      <a:pPr algn="ctr"/>
                      <a:r>
                        <a:rPr lang="en-US" sz="2000" kern="1200" dirty="0">
                          <a:solidFill>
                            <a:schemeClr val="bg1"/>
                          </a:solidFill>
                        </a:rPr>
                        <a:t>Offers good ability to test</a:t>
                      </a:r>
                      <a:endParaRPr lang="en-US" sz="2000" kern="1200" dirty="0">
                        <a:solidFill>
                          <a:schemeClr val="bg1"/>
                        </a:solidFill>
                        <a:latin typeface="+mn-lt"/>
                        <a:ea typeface="+mn-ea"/>
                        <a:cs typeface="+mn-cs"/>
                      </a:endParaRPr>
                    </a:p>
                  </a:txBody>
                  <a:tcPr/>
                </a:tc>
                <a:tc>
                  <a:txBody>
                    <a:bodyPr/>
                    <a:lstStyle/>
                    <a:p>
                      <a:pPr algn="ctr"/>
                      <a:r>
                        <a:rPr lang="en-US" sz="2000" dirty="0">
                          <a:solidFill>
                            <a:schemeClr val="accent6"/>
                          </a:solidFill>
                        </a:rPr>
                        <a:t>Yes</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4029322988"/>
                  </a:ext>
                </a:extLst>
              </a:tr>
              <a:tr h="370840">
                <a:tc>
                  <a:txBody>
                    <a:bodyPr/>
                    <a:lstStyle/>
                    <a:p>
                      <a:pPr algn="ctr"/>
                      <a:r>
                        <a:rPr lang="en-US" sz="2000" kern="1200" dirty="0">
                          <a:solidFill>
                            <a:schemeClr val="bg1"/>
                          </a:solidFill>
                          <a:latin typeface="+mn-lt"/>
                          <a:ea typeface="+mn-ea"/>
                          <a:cs typeface="+mn-cs"/>
                        </a:rPr>
                        <a:t>Technical concerns never leak from domain</a:t>
                      </a:r>
                    </a:p>
                  </a:txBody>
                  <a:tcPr/>
                </a:tc>
                <a:tc>
                  <a:txBody>
                    <a:bodyPr/>
                    <a:lstStyle/>
                    <a:p>
                      <a:pPr algn="ctr"/>
                      <a:r>
                        <a:rPr lang="en-US" sz="2000" dirty="0">
                          <a:solidFill>
                            <a:srgbClr val="FF0000"/>
                          </a:solidFill>
                        </a:rPr>
                        <a:t>No</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3935593764"/>
                  </a:ext>
                </a:extLst>
              </a:tr>
            </a:tbl>
          </a:graphicData>
        </a:graphic>
      </p:graphicFrame>
      <p:sp>
        <p:nvSpPr>
          <p:cNvPr id="4" name="Rectangle 3">
            <a:extLst>
              <a:ext uri="{FF2B5EF4-FFF2-40B4-BE49-F238E27FC236}">
                <a16:creationId xmlns:a16="http://schemas.microsoft.com/office/drawing/2014/main" id="{1870630A-C4BC-49CE-8F34-7F3BB011324C}"/>
              </a:ext>
            </a:extLst>
          </p:cNvPr>
          <p:cNvSpPr/>
          <p:nvPr/>
        </p:nvSpPr>
        <p:spPr>
          <a:xfrm>
            <a:off x="1075669" y="1200885"/>
            <a:ext cx="10818687" cy="4896099"/>
          </a:xfrm>
          <a:prstGeom prst="rect">
            <a:avLst/>
          </a:prstGeom>
          <a:solidFill>
            <a:schemeClr val="tx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A3844472-610D-46F8-9A7C-4A6CA3F2C3DD}"/>
              </a:ext>
            </a:extLst>
          </p:cNvPr>
          <p:cNvSpPr txBox="1"/>
          <p:nvPr/>
        </p:nvSpPr>
        <p:spPr>
          <a:xfrm>
            <a:off x="428978" y="2398980"/>
            <a:ext cx="11255022" cy="1473023"/>
          </a:xfrm>
          <a:prstGeom prst="rect">
            <a:avLst/>
          </a:prstGeom>
          <a:noFill/>
        </p:spPr>
        <p:txBody>
          <a:bodyPr wrap="square" rtlCol="0" anchor="ctr">
            <a:normAutofit/>
          </a:bodyPr>
          <a:lstStyle/>
          <a:p>
            <a:pPr algn="ctr"/>
            <a:r>
              <a:rPr lang="en-US" sz="3200" b="1" cap="all" dirty="0">
                <a:solidFill>
                  <a:srgbClr val="D1A2D0"/>
                </a:solidFill>
                <a:latin typeface="Alte Haas Grotesk" panose="02000503000000020004" pitchFamily="2" charset="0"/>
              </a:rPr>
              <a:t>Does it make sense to compare 2 options related to </a:t>
            </a:r>
            <a:r>
              <a:rPr lang="en-US" sz="3200" b="1" cap="all" dirty="0">
                <a:solidFill>
                  <a:schemeClr val="bg1"/>
                </a:solidFill>
                <a:latin typeface="Alte Haas Grotesk" panose="02000503000000020004" pitchFamily="2" charset="0"/>
              </a:rPr>
              <a:t>2 different paradigms</a:t>
            </a:r>
            <a:r>
              <a:rPr lang="en-US" sz="3200" b="1" cap="all" dirty="0">
                <a:solidFill>
                  <a:srgbClr val="D1A2D0"/>
                </a:solidFill>
                <a:latin typeface="Alte Haas Grotesk" panose="02000503000000020004" pitchFamily="2" charset="0"/>
              </a:rPr>
              <a:t>?</a:t>
            </a:r>
            <a:endParaRPr lang="en-GB" sz="3200" b="1" cap="all" dirty="0">
              <a:solidFill>
                <a:srgbClr val="D1A2D0"/>
              </a:solidFill>
              <a:latin typeface="Alte Haas Grotesk" panose="02000503000000020004" pitchFamily="2" charset="0"/>
            </a:endParaRPr>
          </a:p>
        </p:txBody>
      </p:sp>
      <p:pic>
        <p:nvPicPr>
          <p:cNvPr id="13" name="Picture 12">
            <a:extLst>
              <a:ext uri="{FF2B5EF4-FFF2-40B4-BE49-F238E27FC236}">
                <a16:creationId xmlns:a16="http://schemas.microsoft.com/office/drawing/2014/main" id="{A39C37D9-F57B-4DBC-AF98-ECADC7454F01}"/>
              </a:ext>
            </a:extLst>
          </p:cNvPr>
          <p:cNvPicPr>
            <a:picLocks noChangeAspect="1"/>
          </p:cNvPicPr>
          <p:nvPr/>
        </p:nvPicPr>
        <p:blipFill>
          <a:blip r:embed="rId3">
            <a:clrChange>
              <a:clrFrom>
                <a:srgbClr val="F7F7F7"/>
              </a:clrFrom>
              <a:clrTo>
                <a:srgbClr val="F7F7F7">
                  <a:alpha val="0"/>
                </a:srgbClr>
              </a:clrTo>
            </a:clrChange>
            <a:extLst>
              <a:ext uri="{28A0092B-C50C-407E-A947-70E740481C1C}">
                <a14:useLocalDpi xmlns:a14="http://schemas.microsoft.com/office/drawing/2010/main" val="0"/>
              </a:ext>
            </a:extLst>
          </a:blip>
          <a:stretch>
            <a:fillRect/>
          </a:stretch>
        </p:blipFill>
        <p:spPr>
          <a:xfrm>
            <a:off x="4851599" y="3841043"/>
            <a:ext cx="2488801" cy="1473023"/>
          </a:xfrm>
          <a:prstGeom prst="rect">
            <a:avLst/>
          </a:prstGeom>
        </p:spPr>
      </p:pic>
    </p:spTree>
    <p:extLst>
      <p:ext uri="{BB962C8B-B14F-4D97-AF65-F5344CB8AC3E}">
        <p14:creationId xmlns:p14="http://schemas.microsoft.com/office/powerpoint/2010/main" val="4191200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EFEBE8-9C9C-4DF5-A427-ED1C843C3C71}"/>
              </a:ext>
            </a:extLst>
          </p:cNvPr>
          <p:cNvSpPr/>
          <p:nvPr/>
        </p:nvSpPr>
        <p:spPr>
          <a:xfrm>
            <a:off x="9311782" y="2118751"/>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Auditorium Seating </a:t>
            </a:r>
          </a:p>
          <a:p>
            <a:pPr algn="ctr"/>
            <a:r>
              <a:rPr lang="en-US" sz="1200" cap="all" dirty="0">
                <a:solidFill>
                  <a:srgbClr val="D1A2D0"/>
                </a:solidFill>
              </a:rPr>
              <a:t>API</a:t>
            </a: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D42A72-36A5-4C4A-A821-6A5A84551473}"/>
              </a:ext>
            </a:extLst>
          </p:cNvPr>
          <p:cNvCxnSpPr>
            <a:cxnSpLocks/>
            <a:endCxn id="11" idx="1"/>
          </p:cNvCxnSpPr>
          <p:nvPr/>
        </p:nvCxnSpPr>
        <p:spPr>
          <a:xfrm flipV="1">
            <a:off x="7408977" y="2563109"/>
            <a:ext cx="1902805" cy="789020"/>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A221028-41E3-41B7-B898-00C763C3927E}"/>
              </a:ext>
            </a:extLst>
          </p:cNvPr>
          <p:cNvSpPr txBox="1"/>
          <p:nvPr/>
        </p:nvSpPr>
        <p:spPr>
          <a:xfrm>
            <a:off x="7580402" y="2201508"/>
            <a:ext cx="1395129" cy="646331"/>
          </a:xfrm>
          <a:prstGeom prst="rect">
            <a:avLst/>
          </a:prstGeom>
          <a:noFill/>
        </p:spPr>
        <p:txBody>
          <a:bodyPr wrap="square" rtlCol="0">
            <a:spAutoFit/>
          </a:bodyPr>
          <a:lstStyle/>
          <a:p>
            <a:pPr algn="ctr"/>
            <a:r>
              <a:rPr lang="en-GB" sz="1200" dirty="0">
                <a:solidFill>
                  <a:srgbClr val="D1A2D0"/>
                </a:solidFill>
              </a:rPr>
              <a:t>“I need the auditorium seating of show Z”</a:t>
            </a:r>
          </a:p>
        </p:txBody>
      </p: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all" dirty="0">
                <a:solidFill>
                  <a:schemeClr val="tx1"/>
                </a:solidFill>
              </a:rPr>
              <a:t>Seats Suggestions API</a:t>
            </a:r>
          </a:p>
        </p:txBody>
      </p:sp>
      <p:pic>
        <p:nvPicPr>
          <p:cNvPr id="2" name="Picture 1">
            <a:extLst>
              <a:ext uri="{FF2B5EF4-FFF2-40B4-BE49-F238E27FC236}">
                <a16:creationId xmlns:a16="http://schemas.microsoft.com/office/drawing/2014/main" id="{47451382-32BD-4B1C-9CE1-E8ECEC68C4E4}"/>
              </a:ext>
            </a:extLst>
          </p:cNvPr>
          <p:cNvPicPr>
            <a:picLocks noChangeAspect="1"/>
          </p:cNvPicPr>
          <p:nvPr/>
        </p:nvPicPr>
        <p:blipFill rotWithShape="1">
          <a:blip r:embed="rId4">
            <a:extLst>
              <a:ext uri="{28A0092B-C50C-407E-A947-70E740481C1C}">
                <a14:useLocalDpi xmlns:a14="http://schemas.microsoft.com/office/drawing/2010/main" val="0"/>
              </a:ext>
            </a:extLst>
          </a:blip>
          <a:srcRect l="9511" t="10303" r="17994" b="58722"/>
          <a:stretch/>
        </p:blipFill>
        <p:spPr>
          <a:xfrm>
            <a:off x="9018417" y="1647307"/>
            <a:ext cx="1212737" cy="617861"/>
          </a:xfrm>
          <a:prstGeom prst="rect">
            <a:avLst/>
          </a:prstGeom>
          <a:ln>
            <a:solidFill>
              <a:schemeClr val="tx1"/>
            </a:solidFill>
          </a:ln>
        </p:spPr>
      </p:pic>
      <p:sp>
        <p:nvSpPr>
          <p:cNvPr id="12" name="TextBox 11">
            <a:extLst>
              <a:ext uri="{FF2B5EF4-FFF2-40B4-BE49-F238E27FC236}">
                <a16:creationId xmlns:a16="http://schemas.microsoft.com/office/drawing/2014/main" id="{A0293CB8-6C8E-43F0-ABBD-42D7AD1AD9AA}"/>
              </a:ext>
            </a:extLst>
          </p:cNvPr>
          <p:cNvSpPr txBox="1"/>
          <p:nvPr/>
        </p:nvSpPr>
        <p:spPr>
          <a:xfrm>
            <a:off x="164756" y="268030"/>
            <a:ext cx="11862487" cy="646331"/>
          </a:xfrm>
          <a:prstGeom prst="rect">
            <a:avLst/>
          </a:prstGeom>
          <a:solidFill>
            <a:schemeClr val="tx1"/>
          </a:solidFill>
        </p:spPr>
        <p:txBody>
          <a:bodyPr wrap="square" rtlCol="0">
            <a:spAutoFit/>
          </a:bodyPr>
          <a:lstStyle/>
          <a:p>
            <a:pPr algn="ctr"/>
            <a:r>
              <a:rPr lang="en-GB" sz="3600" b="1" cap="all" dirty="0">
                <a:solidFill>
                  <a:schemeClr val="bg1"/>
                </a:solidFill>
                <a:latin typeface="Alte Haas Grotesk" charset="0"/>
                <a:ea typeface="Alte Haas Grotesk" charset="0"/>
                <a:cs typeface="Alte Haas Grotesk" charset="0"/>
              </a:rPr>
              <a:t>Suggesting seats in </a:t>
            </a:r>
            <a:r>
              <a:rPr lang="en-GB" sz="3600" b="1" cap="all" dirty="0" err="1">
                <a:solidFill>
                  <a:schemeClr val="bg1"/>
                </a:solidFill>
                <a:latin typeface="Alte Haas Grotesk" charset="0"/>
                <a:ea typeface="Alte Haas Grotesk" charset="0"/>
                <a:cs typeface="Alte Haas Grotesk" charset="0"/>
              </a:rPr>
              <a:t>Theaters</a:t>
            </a:r>
            <a:endParaRPr lang="en-GB" sz="1000" b="1" cap="all" dirty="0">
              <a:solidFill>
                <a:schemeClr val="bg1"/>
              </a:solidFill>
              <a:latin typeface="Alte Haas Grotesk" charset="0"/>
              <a:ea typeface="Alte Haas Grotesk" charset="0"/>
              <a:cs typeface="Alte Haas Grotesk" charset="0"/>
            </a:endParaRPr>
          </a:p>
        </p:txBody>
      </p:sp>
      <p:sp>
        <p:nvSpPr>
          <p:cNvPr id="14" name="TextBox 13">
            <a:extLst>
              <a:ext uri="{FF2B5EF4-FFF2-40B4-BE49-F238E27FC236}">
                <a16:creationId xmlns:a16="http://schemas.microsoft.com/office/drawing/2014/main" id="{56E394AD-DBB0-4424-88EA-CD000EA7DB20}"/>
              </a:ext>
            </a:extLst>
          </p:cNvPr>
          <p:cNvSpPr txBox="1"/>
          <p:nvPr/>
        </p:nvSpPr>
        <p:spPr>
          <a:xfrm>
            <a:off x="1328698" y="1798315"/>
            <a:ext cx="3088627" cy="523220"/>
          </a:xfrm>
          <a:prstGeom prst="rect">
            <a:avLst/>
          </a:prstGeom>
          <a:noFill/>
        </p:spPr>
        <p:txBody>
          <a:bodyPr wrap="square" rtlCol="0">
            <a:spAutoFit/>
          </a:bodyPr>
          <a:lstStyle/>
          <a:p>
            <a:pPr algn="ctr"/>
            <a:r>
              <a:rPr lang="en-GB" sz="1400" dirty="0">
                <a:solidFill>
                  <a:srgbClr val="00AEFE"/>
                </a:solidFill>
              </a:rPr>
              <a:t>“</a:t>
            </a:r>
            <a:r>
              <a:rPr lang="en-US" sz="1400" dirty="0">
                <a:solidFill>
                  <a:srgbClr val="00AEFE"/>
                </a:solidFill>
              </a:rPr>
              <a:t>What seats can you suggest for 3 people wishing to attend the show Z?</a:t>
            </a:r>
            <a:r>
              <a:rPr lang="en-GB" sz="1400" dirty="0">
                <a:solidFill>
                  <a:srgbClr val="00AEFE"/>
                </a:solidFill>
              </a:rPr>
              <a:t>”</a:t>
            </a:r>
          </a:p>
        </p:txBody>
      </p:sp>
    </p:spTree>
    <p:extLst>
      <p:ext uri="{BB962C8B-B14F-4D97-AF65-F5344CB8AC3E}">
        <p14:creationId xmlns:p14="http://schemas.microsoft.com/office/powerpoint/2010/main" val="837698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937440-D20D-452F-88D8-B774E895DDD5}"/>
              </a:ext>
            </a:extLst>
          </p:cNvPr>
          <p:cNvSpPr txBox="1"/>
          <p:nvPr/>
        </p:nvSpPr>
        <p:spPr>
          <a:xfrm>
            <a:off x="428978" y="2398980"/>
            <a:ext cx="11255022" cy="1473023"/>
          </a:xfrm>
          <a:prstGeom prst="rect">
            <a:avLst/>
          </a:prstGeom>
          <a:noFill/>
        </p:spPr>
        <p:txBody>
          <a:bodyPr wrap="square" rtlCol="0" anchor="ctr">
            <a:normAutofit/>
          </a:bodyPr>
          <a:lstStyle/>
          <a:p>
            <a:pPr algn="ctr"/>
            <a:r>
              <a:rPr lang="en-US" sz="3200" b="1" cap="all" dirty="0">
                <a:solidFill>
                  <a:schemeClr val="bg1"/>
                </a:solidFill>
                <a:latin typeface="Alte Haas Grotesk" panose="02000503000000020004" pitchFamily="2" charset="0"/>
              </a:rPr>
              <a:t>OK...</a:t>
            </a:r>
            <a:endParaRPr lang="en-GB" sz="3200" b="1" cap="all" dirty="0">
              <a:solidFill>
                <a:srgbClr val="D1A2D0"/>
              </a:solidFill>
              <a:latin typeface="Alte Haas Grotesk" panose="02000503000000020004" pitchFamily="2" charset="0"/>
            </a:endParaRPr>
          </a:p>
        </p:txBody>
      </p:sp>
    </p:spTree>
    <p:extLst>
      <p:ext uri="{BB962C8B-B14F-4D97-AF65-F5344CB8AC3E}">
        <p14:creationId xmlns:p14="http://schemas.microsoft.com/office/powerpoint/2010/main" val="7875763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D1A2D0"/>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9523B23-1CDC-4385-A033-B8282FAF6039}"/>
              </a:ext>
            </a:extLst>
          </p:cNvPr>
          <p:cNvSpPr txBox="1"/>
          <p:nvPr/>
        </p:nvSpPr>
        <p:spPr>
          <a:xfrm>
            <a:off x="893328" y="2344088"/>
            <a:ext cx="10405344" cy="2862322"/>
          </a:xfrm>
          <a:prstGeom prst="rect">
            <a:avLst/>
          </a:prstGeom>
          <a:noFill/>
        </p:spPr>
        <p:txBody>
          <a:bodyPr wrap="square" rtlCol="0">
            <a:spAutoFit/>
          </a:bodyPr>
          <a:lstStyle/>
          <a:p>
            <a:pPr algn="ctr"/>
            <a:r>
              <a:rPr lang="en-GB" sz="4500" b="1" cap="all" dirty="0">
                <a:solidFill>
                  <a:schemeClr val="bg1"/>
                </a:solidFill>
                <a:latin typeface="Alte Haas Grotesk" charset="0"/>
                <a:ea typeface="Alte Haas Grotesk" charset="0"/>
                <a:cs typeface="Alte Haas Grotesk" charset="0"/>
              </a:rPr>
              <a:t>Last but not least… </a:t>
            </a:r>
          </a:p>
          <a:p>
            <a:pPr algn="ctr"/>
            <a:br>
              <a:rPr lang="en-GB" sz="4500" b="1" cap="all" dirty="0">
                <a:solidFill>
                  <a:schemeClr val="bg1"/>
                </a:solidFill>
                <a:latin typeface="Alte Haas Grotesk" charset="0"/>
                <a:ea typeface="Alte Haas Grotesk" charset="0"/>
                <a:cs typeface="Alte Haas Grotesk" charset="0"/>
              </a:rPr>
            </a:br>
            <a:r>
              <a:rPr lang="en-GB" sz="4500" b="1" cap="all" dirty="0">
                <a:solidFill>
                  <a:srgbClr val="942292"/>
                </a:solidFill>
                <a:latin typeface="Alte Haas Grotesk" charset="0"/>
                <a:ea typeface="Alte Haas Grotesk" charset="0"/>
                <a:cs typeface="Alte Haas Grotesk" charset="0"/>
              </a:rPr>
              <a:t>”beyond” Hexagonal architecture?!?</a:t>
            </a:r>
            <a:endParaRPr lang="en-GB" sz="1200" b="1" cap="all" dirty="0">
              <a:solidFill>
                <a:srgbClr val="942292"/>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32164733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D1A2D0"/>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E38CF0D-16AA-4913-8752-329FC0589F6F}"/>
              </a:ext>
            </a:extLst>
          </p:cNvPr>
          <p:cNvSpPr txBox="1"/>
          <p:nvPr/>
        </p:nvSpPr>
        <p:spPr>
          <a:xfrm>
            <a:off x="893328" y="3036585"/>
            <a:ext cx="10405344" cy="784830"/>
          </a:xfrm>
          <a:prstGeom prst="rect">
            <a:avLst/>
          </a:prstGeom>
          <a:noFill/>
        </p:spPr>
        <p:txBody>
          <a:bodyPr wrap="square" rtlCol="0">
            <a:spAutoFit/>
          </a:bodyPr>
          <a:lstStyle/>
          <a:p>
            <a:pPr algn="ctr"/>
            <a:r>
              <a:rPr lang="en-GB" sz="4500" b="1" cap="all" dirty="0">
                <a:solidFill>
                  <a:srgbClr val="942292"/>
                </a:solidFill>
                <a:latin typeface="Alte Haas Grotesk" charset="0"/>
                <a:ea typeface="Alte Haas Grotesk" charset="0"/>
                <a:cs typeface="Alte Haas Grotesk" charset="0"/>
              </a:rPr>
              <a:t>we have a question for YOU</a:t>
            </a:r>
            <a:endParaRPr lang="en-GB" sz="1200" b="1" cap="all" dirty="0">
              <a:solidFill>
                <a:srgbClr val="942292"/>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15693903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EC661F-47A5-4688-BF2E-573777667C38}"/>
              </a:ext>
            </a:extLst>
          </p:cNvPr>
          <p:cNvSpPr txBox="1"/>
          <p:nvPr/>
        </p:nvSpPr>
        <p:spPr>
          <a:xfrm>
            <a:off x="339122" y="-296570"/>
            <a:ext cx="11862487" cy="1477328"/>
          </a:xfrm>
          <a:prstGeom prst="rect">
            <a:avLst/>
          </a:prstGeom>
          <a:noFill/>
        </p:spPr>
        <p:txBody>
          <a:bodyPr wrap="square" rtlCol="0">
            <a:spAutoFit/>
          </a:bodyPr>
          <a:lstStyle/>
          <a:p>
            <a:pPr algn="ctr"/>
            <a:endParaRPr lang="en-GB" sz="40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Hexagonal or </a:t>
            </a:r>
            <a:r>
              <a:rPr lang="en-GB" sz="4000" b="1" cap="all" dirty="0">
                <a:solidFill>
                  <a:srgbClr val="D1A2D0"/>
                </a:solidFill>
                <a:latin typeface="Alte Haas Grotesk" charset="0"/>
                <a:ea typeface="Alte Haas Grotesk" charset="0"/>
                <a:cs typeface="Alte Haas Grotesk" charset="0"/>
              </a:rPr>
              <a:t>not hexagonal</a:t>
            </a:r>
            <a:r>
              <a:rPr lang="en-GB" sz="4000" b="1" cap="all" dirty="0">
                <a:solidFill>
                  <a:schemeClr val="bg1"/>
                </a:solidFill>
                <a:latin typeface="Alte Haas Grotesk" charset="0"/>
                <a:ea typeface="Alte Haas Grotesk" charset="0"/>
                <a:cs typeface="Alte Haas Grotesk" charset="0"/>
              </a:rPr>
              <a:t>?</a:t>
            </a:r>
          </a:p>
          <a:p>
            <a:pPr algn="ctr"/>
            <a:endParaRPr lang="en-GB" sz="1050" b="1" cap="all" dirty="0">
              <a:solidFill>
                <a:schemeClr val="bg1"/>
              </a:solidFill>
              <a:latin typeface="Alte Haas Grotesk" charset="0"/>
              <a:ea typeface="Alte Haas Grotesk" charset="0"/>
              <a:cs typeface="Alte Haas Grotesk" charset="0"/>
            </a:endParaRPr>
          </a:p>
        </p:txBody>
      </p:sp>
      <p:grpSp>
        <p:nvGrpSpPr>
          <p:cNvPr id="6" name="Group 5">
            <a:extLst>
              <a:ext uri="{FF2B5EF4-FFF2-40B4-BE49-F238E27FC236}">
                <a16:creationId xmlns:a16="http://schemas.microsoft.com/office/drawing/2014/main" id="{02F3B6DE-BD41-467D-B67E-45DCD6D00CEF}"/>
              </a:ext>
            </a:extLst>
          </p:cNvPr>
          <p:cNvGrpSpPr/>
          <p:nvPr/>
        </p:nvGrpSpPr>
        <p:grpSpPr>
          <a:xfrm>
            <a:off x="1032944" y="1789287"/>
            <a:ext cx="7285039" cy="4038258"/>
            <a:chOff x="1868311" y="1180758"/>
            <a:chExt cx="9533466" cy="5284611"/>
          </a:xfrm>
        </p:grpSpPr>
        <p:grpSp>
          <p:nvGrpSpPr>
            <p:cNvPr id="3" name="Group 2">
              <a:extLst>
                <a:ext uri="{FF2B5EF4-FFF2-40B4-BE49-F238E27FC236}">
                  <a16:creationId xmlns:a16="http://schemas.microsoft.com/office/drawing/2014/main" id="{4B82BCB3-7C7D-4DEA-9D17-A4A54A8A9835}"/>
                </a:ext>
              </a:extLst>
            </p:cNvPr>
            <p:cNvGrpSpPr/>
            <p:nvPr/>
          </p:nvGrpSpPr>
          <p:grpSpPr>
            <a:xfrm>
              <a:off x="1868311" y="1180758"/>
              <a:ext cx="8664222" cy="5284611"/>
              <a:chOff x="1868311" y="1180758"/>
              <a:chExt cx="8664222" cy="5284611"/>
            </a:xfrm>
          </p:grpSpPr>
          <p:pic>
            <p:nvPicPr>
              <p:cNvPr id="4" name="Picture 3">
                <a:extLst>
                  <a:ext uri="{FF2B5EF4-FFF2-40B4-BE49-F238E27FC236}">
                    <a16:creationId xmlns:a16="http://schemas.microsoft.com/office/drawing/2014/main" id="{3404ECBE-7CF0-4358-AEBD-73440F40AB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311" y="1180758"/>
                <a:ext cx="8455378" cy="5284611"/>
              </a:xfrm>
              <a:prstGeom prst="rect">
                <a:avLst/>
              </a:prstGeom>
            </p:spPr>
          </p:pic>
          <p:sp>
            <p:nvSpPr>
              <p:cNvPr id="2" name="Rectangle 1">
                <a:extLst>
                  <a:ext uri="{FF2B5EF4-FFF2-40B4-BE49-F238E27FC236}">
                    <a16:creationId xmlns:a16="http://schemas.microsoft.com/office/drawing/2014/main" id="{47BCA75B-B84A-42DD-BD46-DDB87BF35E95}"/>
                  </a:ext>
                </a:extLst>
              </p:cNvPr>
              <p:cNvSpPr/>
              <p:nvPr/>
            </p:nvSpPr>
            <p:spPr>
              <a:xfrm>
                <a:off x="7608711" y="1371600"/>
                <a:ext cx="2923822" cy="6208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Rectangle 7">
              <a:extLst>
                <a:ext uri="{FF2B5EF4-FFF2-40B4-BE49-F238E27FC236}">
                  <a16:creationId xmlns:a16="http://schemas.microsoft.com/office/drawing/2014/main" id="{17C64F44-4EBA-4F7F-95AE-B0F1AE1D6F6E}"/>
                </a:ext>
              </a:extLst>
            </p:cNvPr>
            <p:cNvSpPr/>
            <p:nvPr/>
          </p:nvSpPr>
          <p:spPr>
            <a:xfrm>
              <a:off x="8477955" y="5610577"/>
              <a:ext cx="2923822" cy="6208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2116983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EC661F-47A5-4688-BF2E-573777667C38}"/>
              </a:ext>
            </a:extLst>
          </p:cNvPr>
          <p:cNvSpPr txBox="1"/>
          <p:nvPr/>
        </p:nvSpPr>
        <p:spPr>
          <a:xfrm>
            <a:off x="339122" y="-296570"/>
            <a:ext cx="11862487" cy="1477328"/>
          </a:xfrm>
          <a:prstGeom prst="rect">
            <a:avLst/>
          </a:prstGeom>
          <a:noFill/>
        </p:spPr>
        <p:txBody>
          <a:bodyPr wrap="square" rtlCol="0">
            <a:spAutoFit/>
          </a:bodyPr>
          <a:lstStyle/>
          <a:p>
            <a:pPr algn="ctr"/>
            <a:endParaRPr lang="en-GB" sz="40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Hexagonal or </a:t>
            </a:r>
            <a:r>
              <a:rPr lang="en-GB" sz="4000" b="1" cap="all" dirty="0">
                <a:solidFill>
                  <a:srgbClr val="D1A2D0"/>
                </a:solidFill>
                <a:latin typeface="Alte Haas Grotesk" charset="0"/>
                <a:ea typeface="Alte Haas Grotesk" charset="0"/>
                <a:cs typeface="Alte Haas Grotesk" charset="0"/>
              </a:rPr>
              <a:t>not hexagonal</a:t>
            </a:r>
            <a:r>
              <a:rPr lang="en-GB" sz="4000" b="1" cap="all" dirty="0">
                <a:solidFill>
                  <a:schemeClr val="bg1"/>
                </a:solidFill>
                <a:latin typeface="Alte Haas Grotesk" charset="0"/>
                <a:ea typeface="Alte Haas Grotesk" charset="0"/>
                <a:cs typeface="Alte Haas Grotesk" charset="0"/>
              </a:rPr>
              <a:t>?</a:t>
            </a:r>
          </a:p>
          <a:p>
            <a:pPr algn="ctr"/>
            <a:endParaRPr lang="en-GB" sz="1050" b="1" cap="all" dirty="0">
              <a:solidFill>
                <a:schemeClr val="bg1"/>
              </a:solidFill>
              <a:latin typeface="Alte Haas Grotesk" charset="0"/>
              <a:ea typeface="Alte Haas Grotesk" charset="0"/>
              <a:cs typeface="Alte Haas Grotesk" charset="0"/>
            </a:endParaRPr>
          </a:p>
        </p:txBody>
      </p:sp>
      <p:grpSp>
        <p:nvGrpSpPr>
          <p:cNvPr id="6" name="Group 5">
            <a:extLst>
              <a:ext uri="{FF2B5EF4-FFF2-40B4-BE49-F238E27FC236}">
                <a16:creationId xmlns:a16="http://schemas.microsoft.com/office/drawing/2014/main" id="{02F3B6DE-BD41-467D-B67E-45DCD6D00CEF}"/>
              </a:ext>
            </a:extLst>
          </p:cNvPr>
          <p:cNvGrpSpPr/>
          <p:nvPr/>
        </p:nvGrpSpPr>
        <p:grpSpPr>
          <a:xfrm>
            <a:off x="1032944" y="1789287"/>
            <a:ext cx="7285039" cy="4038258"/>
            <a:chOff x="1868311" y="1180758"/>
            <a:chExt cx="9533466" cy="5284611"/>
          </a:xfrm>
        </p:grpSpPr>
        <p:grpSp>
          <p:nvGrpSpPr>
            <p:cNvPr id="3" name="Group 2">
              <a:extLst>
                <a:ext uri="{FF2B5EF4-FFF2-40B4-BE49-F238E27FC236}">
                  <a16:creationId xmlns:a16="http://schemas.microsoft.com/office/drawing/2014/main" id="{4B82BCB3-7C7D-4DEA-9D17-A4A54A8A9835}"/>
                </a:ext>
              </a:extLst>
            </p:cNvPr>
            <p:cNvGrpSpPr/>
            <p:nvPr/>
          </p:nvGrpSpPr>
          <p:grpSpPr>
            <a:xfrm>
              <a:off x="1868311" y="1180758"/>
              <a:ext cx="8664222" cy="5284611"/>
              <a:chOff x="1868311" y="1180758"/>
              <a:chExt cx="8664222" cy="5284611"/>
            </a:xfrm>
          </p:grpSpPr>
          <p:pic>
            <p:nvPicPr>
              <p:cNvPr id="4" name="Picture 3">
                <a:extLst>
                  <a:ext uri="{FF2B5EF4-FFF2-40B4-BE49-F238E27FC236}">
                    <a16:creationId xmlns:a16="http://schemas.microsoft.com/office/drawing/2014/main" id="{3404ECBE-7CF0-4358-AEBD-73440F40AB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311" y="1180758"/>
                <a:ext cx="8455378" cy="5284611"/>
              </a:xfrm>
              <a:prstGeom prst="rect">
                <a:avLst/>
              </a:prstGeom>
            </p:spPr>
          </p:pic>
          <p:sp>
            <p:nvSpPr>
              <p:cNvPr id="2" name="Rectangle 1">
                <a:extLst>
                  <a:ext uri="{FF2B5EF4-FFF2-40B4-BE49-F238E27FC236}">
                    <a16:creationId xmlns:a16="http://schemas.microsoft.com/office/drawing/2014/main" id="{47BCA75B-B84A-42DD-BD46-DDB87BF35E95}"/>
                  </a:ext>
                </a:extLst>
              </p:cNvPr>
              <p:cNvSpPr/>
              <p:nvPr/>
            </p:nvSpPr>
            <p:spPr>
              <a:xfrm>
                <a:off x="7608711" y="1371600"/>
                <a:ext cx="2923822" cy="6208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Rectangle 7">
              <a:extLst>
                <a:ext uri="{FF2B5EF4-FFF2-40B4-BE49-F238E27FC236}">
                  <a16:creationId xmlns:a16="http://schemas.microsoft.com/office/drawing/2014/main" id="{17C64F44-4EBA-4F7F-95AE-B0F1AE1D6F6E}"/>
                </a:ext>
              </a:extLst>
            </p:cNvPr>
            <p:cNvSpPr/>
            <p:nvPr/>
          </p:nvSpPr>
          <p:spPr>
            <a:xfrm>
              <a:off x="8477955" y="5610577"/>
              <a:ext cx="2923822" cy="6208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TextBox 8">
            <a:extLst>
              <a:ext uri="{FF2B5EF4-FFF2-40B4-BE49-F238E27FC236}">
                <a16:creationId xmlns:a16="http://schemas.microsoft.com/office/drawing/2014/main" id="{734ADBDA-FF4F-40A2-B0C9-FFF5213F9B68}"/>
              </a:ext>
            </a:extLst>
          </p:cNvPr>
          <p:cNvSpPr txBox="1"/>
          <p:nvPr/>
        </p:nvSpPr>
        <p:spPr>
          <a:xfrm>
            <a:off x="7783694" y="1913041"/>
            <a:ext cx="3544709" cy="1877437"/>
          </a:xfrm>
          <a:prstGeom prst="rect">
            <a:avLst/>
          </a:prstGeom>
          <a:noFill/>
        </p:spPr>
        <p:txBody>
          <a:bodyPr wrap="square" rtlCol="0">
            <a:spAutoFit/>
          </a:bodyPr>
          <a:lstStyle/>
          <a:p>
            <a:pPr algn="ctr"/>
            <a:r>
              <a:rPr lang="en-GB" b="1" cap="all" dirty="0">
                <a:solidFill>
                  <a:srgbClr val="D1A2D0"/>
                </a:solidFill>
                <a:latin typeface="Alte Haas Grotesk" panose="02000503000000020004" pitchFamily="2" charset="0"/>
              </a:rPr>
              <a:t>-Yes- </a:t>
            </a:r>
          </a:p>
          <a:p>
            <a:pPr algn="ctr"/>
            <a:endParaRPr lang="en-GB" dirty="0">
              <a:solidFill>
                <a:schemeClr val="bg1"/>
              </a:solidFill>
              <a:latin typeface="Alte Haas Grotesk" panose="02000503000000020004" pitchFamily="2" charset="0"/>
            </a:endParaRPr>
          </a:p>
          <a:p>
            <a:pPr algn="just"/>
            <a:r>
              <a:rPr lang="en-GB" sz="1600" dirty="0">
                <a:solidFill>
                  <a:schemeClr val="bg1"/>
                </a:solidFill>
                <a:latin typeface="Alte Haas Grotesk" panose="02000503000000020004" pitchFamily="2" charset="0"/>
              </a:rPr>
              <a:t>An Adapter can be an ACL </a:t>
            </a:r>
            <a:br>
              <a:rPr lang="en-GB" sz="1600" dirty="0">
                <a:solidFill>
                  <a:schemeClr val="bg1"/>
                </a:solidFill>
                <a:latin typeface="Alte Haas Grotesk" panose="02000503000000020004" pitchFamily="2" charset="0"/>
              </a:rPr>
            </a:br>
            <a:endParaRPr lang="en-GB" sz="1600" dirty="0">
              <a:solidFill>
                <a:schemeClr val="bg1"/>
              </a:solidFill>
              <a:latin typeface="Alte Haas Grotesk" panose="02000503000000020004" pitchFamily="2" charset="0"/>
            </a:endParaRPr>
          </a:p>
          <a:p>
            <a:pPr algn="just"/>
            <a:r>
              <a:rPr lang="en-GB" sz="1600" dirty="0">
                <a:solidFill>
                  <a:schemeClr val="bg1"/>
                </a:solidFill>
                <a:latin typeface="Alte Haas Grotesk" panose="02000503000000020004" pitchFamily="2" charset="0"/>
              </a:rPr>
              <a:t>I may not want my domain to be polluted by upstream organizational changes</a:t>
            </a:r>
          </a:p>
        </p:txBody>
      </p:sp>
    </p:spTree>
    <p:extLst>
      <p:ext uri="{BB962C8B-B14F-4D97-AF65-F5344CB8AC3E}">
        <p14:creationId xmlns:p14="http://schemas.microsoft.com/office/powerpoint/2010/main" val="36967891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EC661F-47A5-4688-BF2E-573777667C38}"/>
              </a:ext>
            </a:extLst>
          </p:cNvPr>
          <p:cNvSpPr txBox="1"/>
          <p:nvPr/>
        </p:nvSpPr>
        <p:spPr>
          <a:xfrm>
            <a:off x="339122" y="-296570"/>
            <a:ext cx="11862487" cy="1477328"/>
          </a:xfrm>
          <a:prstGeom prst="rect">
            <a:avLst/>
          </a:prstGeom>
          <a:noFill/>
        </p:spPr>
        <p:txBody>
          <a:bodyPr wrap="square" rtlCol="0">
            <a:spAutoFit/>
          </a:bodyPr>
          <a:lstStyle/>
          <a:p>
            <a:pPr algn="ctr"/>
            <a:endParaRPr lang="en-GB" sz="40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Hexagonal or </a:t>
            </a:r>
            <a:r>
              <a:rPr lang="en-GB" sz="4000" b="1" cap="all" dirty="0">
                <a:solidFill>
                  <a:srgbClr val="D1A2D0"/>
                </a:solidFill>
                <a:latin typeface="Alte Haas Grotesk" charset="0"/>
                <a:ea typeface="Alte Haas Grotesk" charset="0"/>
                <a:cs typeface="Alte Haas Grotesk" charset="0"/>
              </a:rPr>
              <a:t>not hexagonal</a:t>
            </a:r>
            <a:r>
              <a:rPr lang="en-GB" sz="4000" b="1" cap="all" dirty="0">
                <a:solidFill>
                  <a:schemeClr val="bg1"/>
                </a:solidFill>
                <a:latin typeface="Alte Haas Grotesk" charset="0"/>
                <a:ea typeface="Alte Haas Grotesk" charset="0"/>
                <a:cs typeface="Alte Haas Grotesk" charset="0"/>
              </a:rPr>
              <a:t>?</a:t>
            </a:r>
          </a:p>
          <a:p>
            <a:pPr algn="ctr"/>
            <a:endParaRPr lang="en-GB" sz="1050" b="1" cap="all" dirty="0">
              <a:solidFill>
                <a:schemeClr val="bg1"/>
              </a:solidFill>
              <a:latin typeface="Alte Haas Grotesk" charset="0"/>
              <a:ea typeface="Alte Haas Grotesk" charset="0"/>
              <a:cs typeface="Alte Haas Grotesk" charset="0"/>
            </a:endParaRPr>
          </a:p>
        </p:txBody>
      </p:sp>
      <p:grpSp>
        <p:nvGrpSpPr>
          <p:cNvPr id="6" name="Group 5">
            <a:extLst>
              <a:ext uri="{FF2B5EF4-FFF2-40B4-BE49-F238E27FC236}">
                <a16:creationId xmlns:a16="http://schemas.microsoft.com/office/drawing/2014/main" id="{02F3B6DE-BD41-467D-B67E-45DCD6D00CEF}"/>
              </a:ext>
            </a:extLst>
          </p:cNvPr>
          <p:cNvGrpSpPr/>
          <p:nvPr/>
        </p:nvGrpSpPr>
        <p:grpSpPr>
          <a:xfrm>
            <a:off x="1032944" y="1789287"/>
            <a:ext cx="7285039" cy="4038258"/>
            <a:chOff x="1868311" y="1180758"/>
            <a:chExt cx="9533466" cy="5284611"/>
          </a:xfrm>
        </p:grpSpPr>
        <p:grpSp>
          <p:nvGrpSpPr>
            <p:cNvPr id="3" name="Group 2">
              <a:extLst>
                <a:ext uri="{FF2B5EF4-FFF2-40B4-BE49-F238E27FC236}">
                  <a16:creationId xmlns:a16="http://schemas.microsoft.com/office/drawing/2014/main" id="{4B82BCB3-7C7D-4DEA-9D17-A4A54A8A9835}"/>
                </a:ext>
              </a:extLst>
            </p:cNvPr>
            <p:cNvGrpSpPr/>
            <p:nvPr/>
          </p:nvGrpSpPr>
          <p:grpSpPr>
            <a:xfrm>
              <a:off x="1868311" y="1180758"/>
              <a:ext cx="8664222" cy="5284611"/>
              <a:chOff x="1868311" y="1180758"/>
              <a:chExt cx="8664222" cy="5284611"/>
            </a:xfrm>
          </p:grpSpPr>
          <p:pic>
            <p:nvPicPr>
              <p:cNvPr id="4" name="Picture 3">
                <a:extLst>
                  <a:ext uri="{FF2B5EF4-FFF2-40B4-BE49-F238E27FC236}">
                    <a16:creationId xmlns:a16="http://schemas.microsoft.com/office/drawing/2014/main" id="{3404ECBE-7CF0-4358-AEBD-73440F40AB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311" y="1180758"/>
                <a:ext cx="8455378" cy="5284611"/>
              </a:xfrm>
              <a:prstGeom prst="rect">
                <a:avLst/>
              </a:prstGeom>
            </p:spPr>
          </p:pic>
          <p:sp>
            <p:nvSpPr>
              <p:cNvPr id="2" name="Rectangle 1">
                <a:extLst>
                  <a:ext uri="{FF2B5EF4-FFF2-40B4-BE49-F238E27FC236}">
                    <a16:creationId xmlns:a16="http://schemas.microsoft.com/office/drawing/2014/main" id="{47BCA75B-B84A-42DD-BD46-DDB87BF35E95}"/>
                  </a:ext>
                </a:extLst>
              </p:cNvPr>
              <p:cNvSpPr/>
              <p:nvPr/>
            </p:nvSpPr>
            <p:spPr>
              <a:xfrm>
                <a:off x="7608711" y="1371600"/>
                <a:ext cx="2923822" cy="6208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Rectangle 7">
              <a:extLst>
                <a:ext uri="{FF2B5EF4-FFF2-40B4-BE49-F238E27FC236}">
                  <a16:creationId xmlns:a16="http://schemas.microsoft.com/office/drawing/2014/main" id="{17C64F44-4EBA-4F7F-95AE-B0F1AE1D6F6E}"/>
                </a:ext>
              </a:extLst>
            </p:cNvPr>
            <p:cNvSpPr/>
            <p:nvPr/>
          </p:nvSpPr>
          <p:spPr>
            <a:xfrm>
              <a:off x="8477955" y="5610577"/>
              <a:ext cx="2923822" cy="6208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TextBox 8">
            <a:extLst>
              <a:ext uri="{FF2B5EF4-FFF2-40B4-BE49-F238E27FC236}">
                <a16:creationId xmlns:a16="http://schemas.microsoft.com/office/drawing/2014/main" id="{734ADBDA-FF4F-40A2-B0C9-FFF5213F9B68}"/>
              </a:ext>
            </a:extLst>
          </p:cNvPr>
          <p:cNvSpPr txBox="1"/>
          <p:nvPr/>
        </p:nvSpPr>
        <p:spPr>
          <a:xfrm>
            <a:off x="7783694" y="1913041"/>
            <a:ext cx="3544709" cy="1877437"/>
          </a:xfrm>
          <a:prstGeom prst="rect">
            <a:avLst/>
          </a:prstGeom>
          <a:noFill/>
        </p:spPr>
        <p:txBody>
          <a:bodyPr wrap="square" rtlCol="0">
            <a:spAutoFit/>
          </a:bodyPr>
          <a:lstStyle/>
          <a:p>
            <a:pPr algn="ctr"/>
            <a:r>
              <a:rPr lang="en-GB" b="1" cap="all" dirty="0">
                <a:solidFill>
                  <a:srgbClr val="D1A2D0"/>
                </a:solidFill>
                <a:latin typeface="Alte Haas Grotesk" panose="02000503000000020004" pitchFamily="2" charset="0"/>
              </a:rPr>
              <a:t>-Yes- </a:t>
            </a:r>
          </a:p>
          <a:p>
            <a:pPr algn="ctr"/>
            <a:endParaRPr lang="en-GB" dirty="0">
              <a:solidFill>
                <a:schemeClr val="bg1"/>
              </a:solidFill>
              <a:latin typeface="Alte Haas Grotesk" panose="02000503000000020004" pitchFamily="2" charset="0"/>
            </a:endParaRPr>
          </a:p>
          <a:p>
            <a:pPr algn="just"/>
            <a:r>
              <a:rPr lang="en-GB" sz="1600" dirty="0">
                <a:solidFill>
                  <a:schemeClr val="bg1"/>
                </a:solidFill>
                <a:latin typeface="Alte Haas Grotesk" panose="02000503000000020004" pitchFamily="2" charset="0"/>
              </a:rPr>
              <a:t>An Adapter can be an ACL </a:t>
            </a:r>
            <a:br>
              <a:rPr lang="en-GB" sz="1600" dirty="0">
                <a:solidFill>
                  <a:schemeClr val="bg1"/>
                </a:solidFill>
                <a:latin typeface="Alte Haas Grotesk" panose="02000503000000020004" pitchFamily="2" charset="0"/>
              </a:rPr>
            </a:br>
            <a:endParaRPr lang="en-GB" sz="1600" dirty="0">
              <a:solidFill>
                <a:schemeClr val="bg1"/>
              </a:solidFill>
              <a:latin typeface="Alte Haas Grotesk" panose="02000503000000020004" pitchFamily="2" charset="0"/>
            </a:endParaRPr>
          </a:p>
          <a:p>
            <a:pPr algn="just"/>
            <a:r>
              <a:rPr lang="en-GB" sz="1600" dirty="0">
                <a:solidFill>
                  <a:schemeClr val="bg1"/>
                </a:solidFill>
                <a:latin typeface="Alte Haas Grotesk" panose="02000503000000020004" pitchFamily="2" charset="0"/>
              </a:rPr>
              <a:t>I may not want my domain to be polluted by upstream organizational changes</a:t>
            </a:r>
          </a:p>
        </p:txBody>
      </p:sp>
      <p:sp>
        <p:nvSpPr>
          <p:cNvPr id="10" name="TextBox 9">
            <a:extLst>
              <a:ext uri="{FF2B5EF4-FFF2-40B4-BE49-F238E27FC236}">
                <a16:creationId xmlns:a16="http://schemas.microsoft.com/office/drawing/2014/main" id="{59633391-C0D8-41E8-BC86-105488F8B35C}"/>
              </a:ext>
            </a:extLst>
          </p:cNvPr>
          <p:cNvSpPr txBox="1"/>
          <p:nvPr/>
        </p:nvSpPr>
        <p:spPr>
          <a:xfrm>
            <a:off x="7851428" y="4382395"/>
            <a:ext cx="3544709" cy="1631216"/>
          </a:xfrm>
          <a:prstGeom prst="rect">
            <a:avLst/>
          </a:prstGeom>
          <a:noFill/>
        </p:spPr>
        <p:txBody>
          <a:bodyPr wrap="square" rtlCol="0">
            <a:spAutoFit/>
          </a:bodyPr>
          <a:lstStyle/>
          <a:p>
            <a:pPr algn="ctr"/>
            <a:r>
              <a:rPr lang="en-GB" b="1" cap="all" dirty="0">
                <a:solidFill>
                  <a:srgbClr val="D1A2D0"/>
                </a:solidFill>
                <a:latin typeface="Alte Haas Grotesk" panose="02000503000000020004" pitchFamily="2" charset="0"/>
              </a:rPr>
              <a:t>-NO- </a:t>
            </a:r>
          </a:p>
          <a:p>
            <a:pPr algn="ctr"/>
            <a:endParaRPr lang="en-GB" dirty="0">
              <a:solidFill>
                <a:schemeClr val="bg1"/>
              </a:solidFill>
              <a:latin typeface="Alte Haas Grotesk" panose="02000503000000020004" pitchFamily="2" charset="0"/>
            </a:endParaRPr>
          </a:p>
          <a:p>
            <a:pPr algn="just"/>
            <a:r>
              <a:rPr lang="en-GB" sz="1600" dirty="0">
                <a:solidFill>
                  <a:schemeClr val="bg1"/>
                </a:solidFill>
                <a:latin typeface="Alte Haas Grotesk" panose="02000503000000020004" pitchFamily="2" charset="0"/>
              </a:rPr>
              <a:t>I want to stick to Alistair original  motivations (i.e. technological)</a:t>
            </a:r>
            <a:br>
              <a:rPr lang="en-GB" sz="1600" dirty="0">
                <a:solidFill>
                  <a:schemeClr val="bg1"/>
                </a:solidFill>
                <a:latin typeface="Alte Haas Grotesk" panose="02000503000000020004" pitchFamily="2" charset="0"/>
              </a:rPr>
            </a:br>
            <a:br>
              <a:rPr lang="en-GB" sz="1600" dirty="0">
                <a:solidFill>
                  <a:schemeClr val="bg1"/>
                </a:solidFill>
                <a:latin typeface="Alte Haas Grotesk" panose="02000503000000020004" pitchFamily="2" charset="0"/>
              </a:rPr>
            </a:br>
            <a:r>
              <a:rPr lang="en-GB" sz="1600" dirty="0">
                <a:solidFill>
                  <a:schemeClr val="bg1"/>
                </a:solidFill>
                <a:latin typeface="Alte Haas Grotesk" panose="02000503000000020004" pitchFamily="2" charset="0"/>
                <a:sym typeface="Wingdings" panose="05000000000000000000" pitchFamily="2" charset="2"/>
              </a:rPr>
              <a:t></a:t>
            </a:r>
            <a:r>
              <a:rPr lang="en-GB" sz="1600" dirty="0">
                <a:solidFill>
                  <a:schemeClr val="bg1"/>
                </a:solidFill>
                <a:latin typeface="Alte Haas Grotesk" panose="02000503000000020004" pitchFamily="2" charset="0"/>
              </a:rPr>
              <a:t> 1 port-adapter per technology</a:t>
            </a:r>
          </a:p>
        </p:txBody>
      </p:sp>
    </p:spTree>
    <p:extLst>
      <p:ext uri="{BB962C8B-B14F-4D97-AF65-F5344CB8AC3E}">
        <p14:creationId xmlns:p14="http://schemas.microsoft.com/office/powerpoint/2010/main" val="25203401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EC661F-47A5-4688-BF2E-573777667C38}"/>
              </a:ext>
            </a:extLst>
          </p:cNvPr>
          <p:cNvSpPr txBox="1"/>
          <p:nvPr/>
        </p:nvSpPr>
        <p:spPr>
          <a:xfrm>
            <a:off x="135924" y="-296570"/>
            <a:ext cx="11862487" cy="1477328"/>
          </a:xfrm>
          <a:prstGeom prst="rect">
            <a:avLst/>
          </a:prstGeom>
          <a:noFill/>
        </p:spPr>
        <p:txBody>
          <a:bodyPr wrap="square" rtlCol="0">
            <a:spAutoFit/>
          </a:bodyPr>
          <a:lstStyle/>
          <a:p>
            <a:pPr algn="ctr"/>
            <a:endParaRPr lang="en-GB" sz="40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Hexagonal or </a:t>
            </a:r>
            <a:r>
              <a:rPr lang="en-GB" sz="4000" b="1" cap="all" dirty="0">
                <a:solidFill>
                  <a:srgbClr val="D1A2D0"/>
                </a:solidFill>
                <a:latin typeface="Alte Haas Grotesk" charset="0"/>
                <a:ea typeface="Alte Haas Grotesk" charset="0"/>
                <a:cs typeface="Alte Haas Grotesk" charset="0"/>
              </a:rPr>
              <a:t>not hexagonal</a:t>
            </a:r>
            <a:r>
              <a:rPr lang="en-GB" sz="4000" b="1" cap="all" dirty="0">
                <a:solidFill>
                  <a:schemeClr val="bg1"/>
                </a:solidFill>
                <a:latin typeface="Alte Haas Grotesk" charset="0"/>
                <a:ea typeface="Alte Haas Grotesk" charset="0"/>
                <a:cs typeface="Alte Haas Grotesk" charset="0"/>
              </a:rPr>
              <a:t>?</a:t>
            </a:r>
          </a:p>
          <a:p>
            <a:pPr algn="ctr"/>
            <a:endParaRPr lang="en-GB" sz="1050" b="1" cap="all" dirty="0">
              <a:solidFill>
                <a:schemeClr val="bg1"/>
              </a:solidFill>
              <a:latin typeface="Alte Haas Grotesk" charset="0"/>
              <a:ea typeface="Alte Haas Grotesk" charset="0"/>
              <a:cs typeface="Alte Haas Grotesk" charset="0"/>
            </a:endParaRPr>
          </a:p>
        </p:txBody>
      </p:sp>
      <p:pic>
        <p:nvPicPr>
          <p:cNvPr id="7" name="Picture 6">
            <a:extLst>
              <a:ext uri="{FF2B5EF4-FFF2-40B4-BE49-F238E27FC236}">
                <a16:creationId xmlns:a16="http://schemas.microsoft.com/office/drawing/2014/main" id="{72ADC997-8763-455D-86C7-1FC6221233F6}"/>
              </a:ext>
            </a:extLst>
          </p:cNvPr>
          <p:cNvPicPr>
            <a:picLocks noChangeAspect="1"/>
          </p:cNvPicPr>
          <p:nvPr/>
        </p:nvPicPr>
        <p:blipFill>
          <a:blip r:embed="rId3"/>
          <a:stretch>
            <a:fillRect/>
          </a:stretch>
        </p:blipFill>
        <p:spPr>
          <a:xfrm>
            <a:off x="1468951" y="1444979"/>
            <a:ext cx="6462702" cy="4594577"/>
          </a:xfrm>
          <a:prstGeom prst="rect">
            <a:avLst/>
          </a:prstGeom>
          <a:ln>
            <a:solidFill>
              <a:schemeClr val="bg1"/>
            </a:solidFill>
          </a:ln>
        </p:spPr>
      </p:pic>
      <p:sp>
        <p:nvSpPr>
          <p:cNvPr id="6" name="TextBox 5">
            <a:extLst>
              <a:ext uri="{FF2B5EF4-FFF2-40B4-BE49-F238E27FC236}">
                <a16:creationId xmlns:a16="http://schemas.microsoft.com/office/drawing/2014/main" id="{048A1789-2317-47B7-AFC7-53924BC4EB37}"/>
              </a:ext>
            </a:extLst>
          </p:cNvPr>
          <p:cNvSpPr txBox="1"/>
          <p:nvPr/>
        </p:nvSpPr>
        <p:spPr>
          <a:xfrm>
            <a:off x="8167516" y="1365529"/>
            <a:ext cx="3544709" cy="1384995"/>
          </a:xfrm>
          <a:prstGeom prst="rect">
            <a:avLst/>
          </a:prstGeom>
          <a:noFill/>
        </p:spPr>
        <p:txBody>
          <a:bodyPr wrap="square" rtlCol="0">
            <a:spAutoFit/>
          </a:bodyPr>
          <a:lstStyle/>
          <a:p>
            <a:pPr algn="ctr"/>
            <a:r>
              <a:rPr lang="en-GB" b="1" cap="all" dirty="0">
                <a:solidFill>
                  <a:srgbClr val="D1A2D0"/>
                </a:solidFill>
                <a:latin typeface="Alte Haas Grotesk" panose="02000503000000020004" pitchFamily="2" charset="0"/>
              </a:rPr>
              <a:t>-Yes- </a:t>
            </a:r>
          </a:p>
          <a:p>
            <a:pPr algn="ctr"/>
            <a:endParaRPr lang="en-GB" dirty="0">
              <a:solidFill>
                <a:schemeClr val="bg1"/>
              </a:solidFill>
              <a:latin typeface="Alte Haas Grotesk" panose="02000503000000020004" pitchFamily="2" charset="0"/>
            </a:endParaRPr>
          </a:p>
          <a:p>
            <a:pPr algn="ctr"/>
            <a:r>
              <a:rPr lang="en-GB" sz="1600" dirty="0">
                <a:solidFill>
                  <a:schemeClr val="bg1"/>
                </a:solidFill>
                <a:latin typeface="Alte Haas Grotesk" panose="02000503000000020004" pitchFamily="2" charset="0"/>
              </a:rPr>
              <a:t>It’s a multi-facets pattern!</a:t>
            </a:r>
          </a:p>
          <a:p>
            <a:pPr algn="just"/>
            <a:endParaRPr lang="en-GB" sz="1600" dirty="0">
              <a:solidFill>
                <a:schemeClr val="bg1"/>
              </a:solidFill>
              <a:latin typeface="Alte Haas Grotesk" panose="02000503000000020004" pitchFamily="2" charset="0"/>
            </a:endParaRPr>
          </a:p>
          <a:p>
            <a:pPr algn="just"/>
            <a:endParaRPr lang="en-GB" sz="1600" dirty="0">
              <a:solidFill>
                <a:schemeClr val="bg1"/>
              </a:solidFill>
              <a:latin typeface="Alte Haas Grotesk" panose="02000503000000020004" pitchFamily="2" charset="0"/>
            </a:endParaRPr>
          </a:p>
        </p:txBody>
      </p:sp>
      <p:sp>
        <p:nvSpPr>
          <p:cNvPr id="8" name="TextBox 7">
            <a:extLst>
              <a:ext uri="{FF2B5EF4-FFF2-40B4-BE49-F238E27FC236}">
                <a16:creationId xmlns:a16="http://schemas.microsoft.com/office/drawing/2014/main" id="{D7369A5B-0598-4298-B3CE-A7F69C760C08}"/>
              </a:ext>
            </a:extLst>
          </p:cNvPr>
          <p:cNvSpPr txBox="1"/>
          <p:nvPr/>
        </p:nvSpPr>
        <p:spPr>
          <a:xfrm>
            <a:off x="8568272" y="2750524"/>
            <a:ext cx="2844796" cy="2985433"/>
          </a:xfrm>
          <a:prstGeom prst="rect">
            <a:avLst/>
          </a:prstGeom>
          <a:noFill/>
        </p:spPr>
        <p:txBody>
          <a:bodyPr wrap="square" rtlCol="0">
            <a:spAutoFit/>
          </a:bodyPr>
          <a:lstStyle/>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technological</a:t>
            </a:r>
            <a:r>
              <a:rPr lang="en-GB" sz="1600" dirty="0">
                <a:solidFill>
                  <a:schemeClr val="bg1"/>
                </a:solidFill>
                <a:latin typeface="Alte Haas Grotesk" panose="02000503000000020004" pitchFamily="2" charset="0"/>
              </a:rPr>
              <a:t> 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testability</a:t>
            </a:r>
            <a:r>
              <a:rPr lang="en-GB" sz="1600" dirty="0">
                <a:solidFill>
                  <a:schemeClr val="bg1"/>
                </a:solidFill>
                <a:latin typeface="Alte Haas Grotesk" panose="02000503000000020004" pitchFamily="2" charset="0"/>
              </a:rPr>
              <a:t> 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tactical DDD</a:t>
            </a:r>
            <a:r>
              <a:rPr lang="en-GB" sz="1600" dirty="0">
                <a:solidFill>
                  <a:schemeClr val="bg1"/>
                </a:solidFill>
                <a:latin typeface="Alte Haas Grotesk" panose="02000503000000020004" pitchFamily="2" charset="0"/>
              </a:rPr>
              <a:t> 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simplicity</a:t>
            </a:r>
            <a:r>
              <a:rPr lang="en-GB" sz="1600" dirty="0">
                <a:solidFill>
                  <a:schemeClr val="bg1"/>
                </a:solidFill>
                <a:latin typeface="Alte Haas Grotesk" panose="02000503000000020004" pitchFamily="2" charset="0"/>
              </a:rPr>
              <a:t> 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quick feedback</a:t>
            </a:r>
            <a:r>
              <a:rPr lang="en-GB" sz="1600" dirty="0">
                <a:solidFill>
                  <a:schemeClr val="bg1"/>
                </a:solidFill>
                <a:latin typeface="Alte Haas Grotesk" panose="02000503000000020004" pitchFamily="2" charset="0"/>
              </a:rPr>
              <a:t> 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late architectural decisions </a:t>
            </a:r>
            <a:r>
              <a:rPr lang="en-GB" sz="1600" dirty="0">
                <a:solidFill>
                  <a:schemeClr val="bg1"/>
                </a:solidFill>
                <a:latin typeface="Alte Haas Grotesk" panose="02000503000000020004" pitchFamily="2" charset="0"/>
              </a:rPr>
              <a:t>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strategic DDD</a:t>
            </a:r>
            <a:r>
              <a:rPr lang="en-GB" sz="1600" dirty="0">
                <a:solidFill>
                  <a:schemeClr val="bg1"/>
                </a:solidFill>
                <a:latin typeface="Alte Haas Grotesk" panose="02000503000000020004" pitchFamily="2" charset="0"/>
              </a:rPr>
              <a:t> facet</a:t>
            </a:r>
          </a:p>
        </p:txBody>
      </p:sp>
    </p:spTree>
    <p:extLst>
      <p:ext uri="{BB962C8B-B14F-4D97-AF65-F5344CB8AC3E}">
        <p14:creationId xmlns:p14="http://schemas.microsoft.com/office/powerpoint/2010/main" val="34317949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EC661F-47A5-4688-BF2E-573777667C38}"/>
              </a:ext>
            </a:extLst>
          </p:cNvPr>
          <p:cNvSpPr txBox="1"/>
          <p:nvPr/>
        </p:nvSpPr>
        <p:spPr>
          <a:xfrm>
            <a:off x="135924" y="-296570"/>
            <a:ext cx="11862487" cy="1477328"/>
          </a:xfrm>
          <a:prstGeom prst="rect">
            <a:avLst/>
          </a:prstGeom>
          <a:noFill/>
        </p:spPr>
        <p:txBody>
          <a:bodyPr wrap="square" rtlCol="0">
            <a:spAutoFit/>
          </a:bodyPr>
          <a:lstStyle/>
          <a:p>
            <a:pPr algn="ctr"/>
            <a:endParaRPr lang="en-GB" sz="40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Hexagonal or </a:t>
            </a:r>
            <a:r>
              <a:rPr lang="en-GB" sz="4000" b="1" cap="all" dirty="0">
                <a:solidFill>
                  <a:srgbClr val="D1A2D0"/>
                </a:solidFill>
                <a:latin typeface="Alte Haas Grotesk" charset="0"/>
                <a:ea typeface="Alte Haas Grotesk" charset="0"/>
                <a:cs typeface="Alte Haas Grotesk" charset="0"/>
              </a:rPr>
              <a:t>not hexagonal</a:t>
            </a:r>
            <a:r>
              <a:rPr lang="en-GB" sz="4000" b="1" cap="all" dirty="0">
                <a:solidFill>
                  <a:schemeClr val="bg1"/>
                </a:solidFill>
                <a:latin typeface="Alte Haas Grotesk" charset="0"/>
                <a:ea typeface="Alte Haas Grotesk" charset="0"/>
                <a:cs typeface="Alte Haas Grotesk" charset="0"/>
              </a:rPr>
              <a:t>?</a:t>
            </a:r>
          </a:p>
          <a:p>
            <a:pPr algn="ctr"/>
            <a:endParaRPr lang="en-GB" sz="1050" b="1" cap="all" dirty="0">
              <a:solidFill>
                <a:schemeClr val="bg1"/>
              </a:solidFill>
              <a:latin typeface="Alte Haas Grotesk" charset="0"/>
              <a:ea typeface="Alte Haas Grotesk" charset="0"/>
              <a:cs typeface="Alte Haas Grotesk" charset="0"/>
            </a:endParaRPr>
          </a:p>
        </p:txBody>
      </p:sp>
      <p:sp>
        <p:nvSpPr>
          <p:cNvPr id="6" name="TextBox 5">
            <a:extLst>
              <a:ext uri="{FF2B5EF4-FFF2-40B4-BE49-F238E27FC236}">
                <a16:creationId xmlns:a16="http://schemas.microsoft.com/office/drawing/2014/main" id="{048A1789-2317-47B7-AFC7-53924BC4EB37}"/>
              </a:ext>
            </a:extLst>
          </p:cNvPr>
          <p:cNvSpPr txBox="1"/>
          <p:nvPr/>
        </p:nvSpPr>
        <p:spPr>
          <a:xfrm>
            <a:off x="8167516" y="1365529"/>
            <a:ext cx="3544709" cy="1384995"/>
          </a:xfrm>
          <a:prstGeom prst="rect">
            <a:avLst/>
          </a:prstGeom>
          <a:noFill/>
        </p:spPr>
        <p:txBody>
          <a:bodyPr wrap="square" rtlCol="0">
            <a:spAutoFit/>
          </a:bodyPr>
          <a:lstStyle/>
          <a:p>
            <a:pPr algn="ctr"/>
            <a:r>
              <a:rPr lang="en-GB" b="1" cap="all" dirty="0">
                <a:solidFill>
                  <a:srgbClr val="D1A2D0"/>
                </a:solidFill>
                <a:latin typeface="Alte Haas Grotesk" panose="02000503000000020004" pitchFamily="2" charset="0"/>
              </a:rPr>
              <a:t>-Yes- </a:t>
            </a:r>
          </a:p>
          <a:p>
            <a:pPr algn="ctr"/>
            <a:endParaRPr lang="en-GB" dirty="0">
              <a:solidFill>
                <a:schemeClr val="bg1"/>
              </a:solidFill>
              <a:latin typeface="Alte Haas Grotesk" panose="02000503000000020004" pitchFamily="2" charset="0"/>
            </a:endParaRPr>
          </a:p>
          <a:p>
            <a:pPr algn="ctr"/>
            <a:r>
              <a:rPr lang="en-GB" sz="1600" dirty="0">
                <a:solidFill>
                  <a:schemeClr val="bg1"/>
                </a:solidFill>
                <a:latin typeface="Alte Haas Grotesk" panose="02000503000000020004" pitchFamily="2" charset="0"/>
              </a:rPr>
              <a:t>It’s a multi-facets pattern!</a:t>
            </a:r>
          </a:p>
          <a:p>
            <a:pPr algn="just"/>
            <a:endParaRPr lang="en-GB" sz="1600" dirty="0">
              <a:solidFill>
                <a:schemeClr val="bg1"/>
              </a:solidFill>
              <a:latin typeface="Alte Haas Grotesk" panose="02000503000000020004" pitchFamily="2" charset="0"/>
            </a:endParaRPr>
          </a:p>
          <a:p>
            <a:pPr algn="just"/>
            <a:endParaRPr lang="en-GB" sz="1600" dirty="0">
              <a:solidFill>
                <a:schemeClr val="bg1"/>
              </a:solidFill>
              <a:latin typeface="Alte Haas Grotesk" panose="02000503000000020004" pitchFamily="2" charset="0"/>
            </a:endParaRPr>
          </a:p>
        </p:txBody>
      </p:sp>
      <p:sp>
        <p:nvSpPr>
          <p:cNvPr id="8" name="TextBox 7">
            <a:extLst>
              <a:ext uri="{FF2B5EF4-FFF2-40B4-BE49-F238E27FC236}">
                <a16:creationId xmlns:a16="http://schemas.microsoft.com/office/drawing/2014/main" id="{D7369A5B-0598-4298-B3CE-A7F69C760C08}"/>
              </a:ext>
            </a:extLst>
          </p:cNvPr>
          <p:cNvSpPr txBox="1"/>
          <p:nvPr/>
        </p:nvSpPr>
        <p:spPr>
          <a:xfrm>
            <a:off x="8568272" y="2750524"/>
            <a:ext cx="2844796" cy="2985433"/>
          </a:xfrm>
          <a:prstGeom prst="rect">
            <a:avLst/>
          </a:prstGeom>
          <a:noFill/>
        </p:spPr>
        <p:txBody>
          <a:bodyPr wrap="square" rtlCol="0">
            <a:spAutoFit/>
          </a:bodyPr>
          <a:lstStyle/>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technological</a:t>
            </a:r>
            <a:r>
              <a:rPr lang="en-GB" sz="1600" dirty="0">
                <a:solidFill>
                  <a:schemeClr val="bg1"/>
                </a:solidFill>
                <a:latin typeface="Alte Haas Grotesk" panose="02000503000000020004" pitchFamily="2" charset="0"/>
              </a:rPr>
              <a:t> 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testability</a:t>
            </a:r>
            <a:r>
              <a:rPr lang="en-GB" sz="1600" dirty="0">
                <a:solidFill>
                  <a:schemeClr val="bg1"/>
                </a:solidFill>
                <a:latin typeface="Alte Haas Grotesk" panose="02000503000000020004" pitchFamily="2" charset="0"/>
              </a:rPr>
              <a:t> 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tactical DDD</a:t>
            </a:r>
            <a:r>
              <a:rPr lang="en-GB" sz="1600" dirty="0">
                <a:solidFill>
                  <a:schemeClr val="bg1"/>
                </a:solidFill>
                <a:latin typeface="Alte Haas Grotesk" panose="02000503000000020004" pitchFamily="2" charset="0"/>
              </a:rPr>
              <a:t> 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simplicity</a:t>
            </a:r>
            <a:r>
              <a:rPr lang="en-GB" sz="1600" dirty="0">
                <a:solidFill>
                  <a:schemeClr val="bg1"/>
                </a:solidFill>
                <a:latin typeface="Alte Haas Grotesk" panose="02000503000000020004" pitchFamily="2" charset="0"/>
              </a:rPr>
              <a:t> 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quick feedback</a:t>
            </a:r>
            <a:r>
              <a:rPr lang="en-GB" sz="1600" dirty="0">
                <a:solidFill>
                  <a:schemeClr val="bg1"/>
                </a:solidFill>
                <a:latin typeface="Alte Haas Grotesk" panose="02000503000000020004" pitchFamily="2" charset="0"/>
              </a:rPr>
              <a:t> 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late architectural decisions </a:t>
            </a:r>
            <a:r>
              <a:rPr lang="en-GB" sz="1600" dirty="0">
                <a:solidFill>
                  <a:schemeClr val="bg1"/>
                </a:solidFill>
                <a:latin typeface="Alte Haas Grotesk" panose="02000503000000020004" pitchFamily="2" charset="0"/>
              </a:rPr>
              <a:t>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strategic DDD</a:t>
            </a:r>
            <a:r>
              <a:rPr lang="en-GB" sz="1600" dirty="0">
                <a:solidFill>
                  <a:schemeClr val="bg1"/>
                </a:solidFill>
                <a:latin typeface="Alte Haas Grotesk" panose="02000503000000020004" pitchFamily="2" charset="0"/>
              </a:rPr>
              <a:t> facet</a:t>
            </a:r>
          </a:p>
        </p:txBody>
      </p:sp>
      <p:pic>
        <p:nvPicPr>
          <p:cNvPr id="3" name="Picture 2">
            <a:extLst>
              <a:ext uri="{FF2B5EF4-FFF2-40B4-BE49-F238E27FC236}">
                <a16:creationId xmlns:a16="http://schemas.microsoft.com/office/drawing/2014/main" id="{EEEA7FB7-2C1A-4A68-BE80-EC96E8C35E64}"/>
              </a:ext>
            </a:extLst>
          </p:cNvPr>
          <p:cNvPicPr>
            <a:picLocks noChangeAspect="1"/>
          </p:cNvPicPr>
          <p:nvPr/>
        </p:nvPicPr>
        <p:blipFill>
          <a:blip r:embed="rId3"/>
          <a:stretch>
            <a:fillRect/>
          </a:stretch>
        </p:blipFill>
        <p:spPr>
          <a:xfrm>
            <a:off x="1120539" y="1365529"/>
            <a:ext cx="7046977" cy="4649787"/>
          </a:xfrm>
          <a:prstGeom prst="rect">
            <a:avLst/>
          </a:prstGeom>
          <a:ln w="41275">
            <a:solidFill>
              <a:srgbClr val="D1A2D0"/>
            </a:solidFill>
          </a:ln>
        </p:spPr>
      </p:pic>
    </p:spTree>
    <p:extLst>
      <p:ext uri="{BB962C8B-B14F-4D97-AF65-F5344CB8AC3E}">
        <p14:creationId xmlns:p14="http://schemas.microsoft.com/office/powerpoint/2010/main" val="16411172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EC661F-47A5-4688-BF2E-573777667C38}"/>
              </a:ext>
            </a:extLst>
          </p:cNvPr>
          <p:cNvSpPr txBox="1"/>
          <p:nvPr/>
        </p:nvSpPr>
        <p:spPr>
          <a:xfrm>
            <a:off x="135924" y="-296570"/>
            <a:ext cx="11862487" cy="1323439"/>
          </a:xfrm>
          <a:prstGeom prst="rect">
            <a:avLst/>
          </a:prstGeom>
          <a:noFill/>
        </p:spPr>
        <p:txBody>
          <a:bodyPr wrap="square" rtlCol="0">
            <a:spAutoFit/>
          </a:bodyPr>
          <a:lstStyle/>
          <a:p>
            <a:pPr algn="ctr"/>
            <a:endParaRPr lang="en-GB" sz="40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And if we finally vote no…</a:t>
            </a:r>
            <a:endParaRPr lang="en-GB" sz="1050" b="1" cap="all" dirty="0">
              <a:solidFill>
                <a:schemeClr val="bg1"/>
              </a:solidFill>
              <a:latin typeface="Alte Haas Grotesk" charset="0"/>
              <a:ea typeface="Alte Haas Grotesk" charset="0"/>
              <a:cs typeface="Alte Haas Grotesk" charset="0"/>
            </a:endParaRPr>
          </a:p>
        </p:txBody>
      </p:sp>
      <p:sp>
        <p:nvSpPr>
          <p:cNvPr id="8" name="TextBox 7">
            <a:extLst>
              <a:ext uri="{FF2B5EF4-FFF2-40B4-BE49-F238E27FC236}">
                <a16:creationId xmlns:a16="http://schemas.microsoft.com/office/drawing/2014/main" id="{D7369A5B-0598-4298-B3CE-A7F69C760C08}"/>
              </a:ext>
            </a:extLst>
          </p:cNvPr>
          <p:cNvSpPr txBox="1"/>
          <p:nvPr/>
        </p:nvSpPr>
        <p:spPr>
          <a:xfrm>
            <a:off x="8720667" y="4114800"/>
            <a:ext cx="1862668" cy="2213824"/>
          </a:xfrm>
          <a:prstGeom prst="rect">
            <a:avLst/>
          </a:prstGeom>
          <a:noFill/>
        </p:spPr>
        <p:txBody>
          <a:bodyPr wrap="square" rtlCol="0">
            <a:normAutofit fontScale="62500" lnSpcReduction="20000"/>
          </a:bodyPr>
          <a:lstStyle/>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technological</a:t>
            </a:r>
            <a:r>
              <a:rPr lang="en-GB" sz="1600" dirty="0">
                <a:solidFill>
                  <a:schemeClr val="bg1"/>
                </a:solidFill>
                <a:latin typeface="Alte Haas Grotesk" panose="02000503000000020004" pitchFamily="2" charset="0"/>
              </a:rPr>
              <a:t> 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testability</a:t>
            </a:r>
            <a:r>
              <a:rPr lang="en-GB" sz="1600" dirty="0">
                <a:solidFill>
                  <a:schemeClr val="bg1"/>
                </a:solidFill>
                <a:latin typeface="Alte Haas Grotesk" panose="02000503000000020004" pitchFamily="2" charset="0"/>
              </a:rPr>
              <a:t> 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tactical DDD</a:t>
            </a:r>
            <a:r>
              <a:rPr lang="en-GB" sz="1600" dirty="0">
                <a:solidFill>
                  <a:schemeClr val="bg1"/>
                </a:solidFill>
                <a:latin typeface="Alte Haas Grotesk" panose="02000503000000020004" pitchFamily="2" charset="0"/>
              </a:rPr>
              <a:t> 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simplicity</a:t>
            </a:r>
            <a:r>
              <a:rPr lang="en-GB" sz="1600" dirty="0">
                <a:solidFill>
                  <a:schemeClr val="bg1"/>
                </a:solidFill>
                <a:latin typeface="Alte Haas Grotesk" panose="02000503000000020004" pitchFamily="2" charset="0"/>
              </a:rPr>
              <a:t> 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quick feedback</a:t>
            </a:r>
            <a:r>
              <a:rPr lang="en-GB" sz="1600" dirty="0">
                <a:solidFill>
                  <a:schemeClr val="bg1"/>
                </a:solidFill>
                <a:latin typeface="Alte Haas Grotesk" panose="02000503000000020004" pitchFamily="2" charset="0"/>
              </a:rPr>
              <a:t> 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late architectural decisions </a:t>
            </a:r>
            <a:r>
              <a:rPr lang="en-GB" sz="1600" dirty="0">
                <a:solidFill>
                  <a:schemeClr val="bg1"/>
                </a:solidFill>
                <a:latin typeface="Alte Haas Grotesk" panose="02000503000000020004" pitchFamily="2" charset="0"/>
              </a:rPr>
              <a:t>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strategic DDD</a:t>
            </a:r>
            <a:r>
              <a:rPr lang="en-GB" sz="1600" dirty="0">
                <a:solidFill>
                  <a:schemeClr val="bg1"/>
                </a:solidFill>
                <a:latin typeface="Alte Haas Grotesk" panose="02000503000000020004" pitchFamily="2" charset="0"/>
              </a:rPr>
              <a:t> facet</a:t>
            </a:r>
          </a:p>
        </p:txBody>
      </p:sp>
      <p:sp>
        <p:nvSpPr>
          <p:cNvPr id="9" name="TextBox 8">
            <a:extLst>
              <a:ext uri="{FF2B5EF4-FFF2-40B4-BE49-F238E27FC236}">
                <a16:creationId xmlns:a16="http://schemas.microsoft.com/office/drawing/2014/main" id="{11738060-DD5E-4D89-8DF1-BFD38D86D48D}"/>
              </a:ext>
            </a:extLst>
          </p:cNvPr>
          <p:cNvSpPr txBox="1"/>
          <p:nvPr/>
        </p:nvSpPr>
        <p:spPr>
          <a:xfrm>
            <a:off x="2228946" y="2203420"/>
            <a:ext cx="7676441" cy="1754326"/>
          </a:xfrm>
          <a:prstGeom prst="rect">
            <a:avLst/>
          </a:prstGeom>
          <a:noFill/>
        </p:spPr>
        <p:txBody>
          <a:bodyPr wrap="square" rtlCol="0" anchor="ctr">
            <a:spAutoFit/>
          </a:bodyPr>
          <a:lstStyle/>
          <a:p>
            <a:pPr algn="ctr"/>
            <a:r>
              <a:rPr lang="en-GB" sz="3600" b="1" cap="all" dirty="0">
                <a:solidFill>
                  <a:srgbClr val="D1A2D0"/>
                </a:solidFill>
                <a:latin typeface="Alte Haas Grotesk" panose="02000503000000020004" pitchFamily="2" charset="0"/>
              </a:rPr>
              <a:t>The DDD community will have to find new name(s) for all  our usages</a:t>
            </a:r>
            <a:endParaRPr lang="en-GB" sz="3200" b="1" dirty="0">
              <a:solidFill>
                <a:schemeClr val="bg1"/>
              </a:solidFill>
              <a:latin typeface="Alte Haas Grotesk" panose="02000503000000020004" pitchFamily="2" charset="0"/>
            </a:endParaRPr>
          </a:p>
        </p:txBody>
      </p:sp>
    </p:spTree>
    <p:extLst>
      <p:ext uri="{BB962C8B-B14F-4D97-AF65-F5344CB8AC3E}">
        <p14:creationId xmlns:p14="http://schemas.microsoft.com/office/powerpoint/2010/main" val="21561808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58AC08-9C03-4C5C-9843-3D3BB33363F0}"/>
              </a:ext>
            </a:extLst>
          </p:cNvPr>
          <p:cNvSpPr txBox="1"/>
          <p:nvPr/>
        </p:nvSpPr>
        <p:spPr>
          <a:xfrm>
            <a:off x="135924" y="3036585"/>
            <a:ext cx="11862487" cy="784830"/>
          </a:xfrm>
          <a:prstGeom prst="rect">
            <a:avLst/>
          </a:prstGeom>
          <a:noFill/>
        </p:spPr>
        <p:txBody>
          <a:bodyPr wrap="square" rtlCol="0">
            <a:spAutoFit/>
          </a:bodyPr>
          <a:lstStyle/>
          <a:p>
            <a:pPr algn="ctr"/>
            <a:r>
              <a:rPr lang="en-GB" sz="4500" b="1" cap="all" dirty="0">
                <a:solidFill>
                  <a:schemeClr val="bg1"/>
                </a:solidFill>
                <a:latin typeface="Alte Haas Grotesk" charset="0"/>
                <a:ea typeface="Alte Haas Grotesk" charset="0"/>
                <a:cs typeface="Alte Haas Grotesk" charset="0"/>
              </a:rPr>
              <a:t>Thank you!</a:t>
            </a:r>
            <a:endParaRPr lang="en-GB" sz="1200" b="1" cap="all" dirty="0">
              <a:solidFill>
                <a:schemeClr val="bg1"/>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2235620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EFEBE8-9C9C-4DF5-A427-ED1C843C3C71}"/>
              </a:ext>
            </a:extLst>
          </p:cNvPr>
          <p:cNvSpPr/>
          <p:nvPr/>
        </p:nvSpPr>
        <p:spPr>
          <a:xfrm>
            <a:off x="9311782" y="2118751"/>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Auditorium Seating </a:t>
            </a:r>
          </a:p>
          <a:p>
            <a:pPr algn="ctr"/>
            <a:r>
              <a:rPr lang="en-US" sz="1200" cap="all" dirty="0">
                <a:solidFill>
                  <a:srgbClr val="D1A2D0"/>
                </a:solidFill>
              </a:rPr>
              <a:t>API</a:t>
            </a: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D42A72-36A5-4C4A-A821-6A5A84551473}"/>
              </a:ext>
            </a:extLst>
          </p:cNvPr>
          <p:cNvCxnSpPr>
            <a:cxnSpLocks/>
            <a:endCxn id="11" idx="1"/>
          </p:cNvCxnSpPr>
          <p:nvPr/>
        </p:nvCxnSpPr>
        <p:spPr>
          <a:xfrm flipV="1">
            <a:off x="7408977" y="2563109"/>
            <a:ext cx="1902805" cy="789020"/>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A221028-41E3-41B7-B898-00C763C3927E}"/>
              </a:ext>
            </a:extLst>
          </p:cNvPr>
          <p:cNvSpPr txBox="1"/>
          <p:nvPr/>
        </p:nvSpPr>
        <p:spPr>
          <a:xfrm>
            <a:off x="7580402" y="2201508"/>
            <a:ext cx="1395129" cy="646331"/>
          </a:xfrm>
          <a:prstGeom prst="rect">
            <a:avLst/>
          </a:prstGeom>
          <a:noFill/>
        </p:spPr>
        <p:txBody>
          <a:bodyPr wrap="square" rtlCol="0">
            <a:spAutoFit/>
          </a:bodyPr>
          <a:lstStyle/>
          <a:p>
            <a:pPr algn="ctr"/>
            <a:r>
              <a:rPr lang="en-GB" sz="1200" dirty="0">
                <a:solidFill>
                  <a:srgbClr val="D1A2D0"/>
                </a:solidFill>
              </a:rPr>
              <a:t>“I need the auditorium seating of show Z”</a:t>
            </a:r>
          </a:p>
        </p:txBody>
      </p: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all" dirty="0">
                <a:solidFill>
                  <a:schemeClr val="tx1"/>
                </a:solidFill>
              </a:rPr>
              <a:t>Seats Suggestions API</a:t>
            </a:r>
          </a:p>
        </p:txBody>
      </p:sp>
      <p:pic>
        <p:nvPicPr>
          <p:cNvPr id="2" name="Picture 1">
            <a:extLst>
              <a:ext uri="{FF2B5EF4-FFF2-40B4-BE49-F238E27FC236}">
                <a16:creationId xmlns:a16="http://schemas.microsoft.com/office/drawing/2014/main" id="{47451382-32BD-4B1C-9CE1-E8ECEC68C4E4}"/>
              </a:ext>
            </a:extLst>
          </p:cNvPr>
          <p:cNvPicPr>
            <a:picLocks noChangeAspect="1"/>
          </p:cNvPicPr>
          <p:nvPr/>
        </p:nvPicPr>
        <p:blipFill rotWithShape="1">
          <a:blip r:embed="rId4">
            <a:extLst>
              <a:ext uri="{28A0092B-C50C-407E-A947-70E740481C1C}">
                <a14:useLocalDpi xmlns:a14="http://schemas.microsoft.com/office/drawing/2010/main" val="0"/>
              </a:ext>
            </a:extLst>
          </a:blip>
          <a:srcRect l="9511" t="10303" r="17994" b="58722"/>
          <a:stretch/>
        </p:blipFill>
        <p:spPr>
          <a:xfrm>
            <a:off x="6424347" y="2482123"/>
            <a:ext cx="1212737" cy="617861"/>
          </a:xfrm>
          <a:prstGeom prst="rect">
            <a:avLst/>
          </a:prstGeom>
          <a:ln>
            <a:solidFill>
              <a:schemeClr val="tx1"/>
            </a:solidFill>
          </a:ln>
        </p:spPr>
      </p:pic>
      <p:sp>
        <p:nvSpPr>
          <p:cNvPr id="12" name="TextBox 11">
            <a:extLst>
              <a:ext uri="{FF2B5EF4-FFF2-40B4-BE49-F238E27FC236}">
                <a16:creationId xmlns:a16="http://schemas.microsoft.com/office/drawing/2014/main" id="{89426E49-6AE8-4DF6-B257-E9171CBA74C9}"/>
              </a:ext>
            </a:extLst>
          </p:cNvPr>
          <p:cNvSpPr txBox="1"/>
          <p:nvPr/>
        </p:nvSpPr>
        <p:spPr>
          <a:xfrm>
            <a:off x="164756" y="268030"/>
            <a:ext cx="11862487" cy="646331"/>
          </a:xfrm>
          <a:prstGeom prst="rect">
            <a:avLst/>
          </a:prstGeom>
          <a:solidFill>
            <a:schemeClr val="tx1"/>
          </a:solidFill>
        </p:spPr>
        <p:txBody>
          <a:bodyPr wrap="square" rtlCol="0">
            <a:spAutoFit/>
          </a:bodyPr>
          <a:lstStyle/>
          <a:p>
            <a:pPr algn="ctr"/>
            <a:r>
              <a:rPr lang="en-GB" sz="3600" b="1" cap="all" dirty="0">
                <a:solidFill>
                  <a:schemeClr val="bg1"/>
                </a:solidFill>
                <a:latin typeface="Alte Haas Grotesk" charset="0"/>
                <a:ea typeface="Alte Haas Grotesk" charset="0"/>
                <a:cs typeface="Alte Haas Grotesk" charset="0"/>
              </a:rPr>
              <a:t>Suggesting seats in </a:t>
            </a:r>
            <a:r>
              <a:rPr lang="en-GB" sz="3600" b="1" cap="all" dirty="0" err="1">
                <a:solidFill>
                  <a:schemeClr val="bg1"/>
                </a:solidFill>
                <a:latin typeface="Alte Haas Grotesk" charset="0"/>
                <a:ea typeface="Alte Haas Grotesk" charset="0"/>
                <a:cs typeface="Alte Haas Grotesk" charset="0"/>
              </a:rPr>
              <a:t>Theaters</a:t>
            </a:r>
            <a:endParaRPr lang="en-GB" sz="1000" b="1" cap="all" dirty="0">
              <a:solidFill>
                <a:schemeClr val="bg1"/>
              </a:solidFill>
              <a:latin typeface="Alte Haas Grotesk" charset="0"/>
              <a:ea typeface="Alte Haas Grotesk" charset="0"/>
              <a:cs typeface="Alte Haas Grotesk" charset="0"/>
            </a:endParaRPr>
          </a:p>
        </p:txBody>
      </p:sp>
      <p:sp>
        <p:nvSpPr>
          <p:cNvPr id="14" name="TextBox 13">
            <a:extLst>
              <a:ext uri="{FF2B5EF4-FFF2-40B4-BE49-F238E27FC236}">
                <a16:creationId xmlns:a16="http://schemas.microsoft.com/office/drawing/2014/main" id="{86FB1362-AC41-445E-B95D-1C73DCE81461}"/>
              </a:ext>
            </a:extLst>
          </p:cNvPr>
          <p:cNvSpPr txBox="1"/>
          <p:nvPr/>
        </p:nvSpPr>
        <p:spPr>
          <a:xfrm>
            <a:off x="1328698" y="1798315"/>
            <a:ext cx="3088627" cy="523220"/>
          </a:xfrm>
          <a:prstGeom prst="rect">
            <a:avLst/>
          </a:prstGeom>
          <a:noFill/>
        </p:spPr>
        <p:txBody>
          <a:bodyPr wrap="square" rtlCol="0">
            <a:spAutoFit/>
          </a:bodyPr>
          <a:lstStyle/>
          <a:p>
            <a:pPr algn="ctr"/>
            <a:r>
              <a:rPr lang="en-GB" sz="1400" dirty="0">
                <a:solidFill>
                  <a:srgbClr val="00AEFE"/>
                </a:solidFill>
              </a:rPr>
              <a:t>“</a:t>
            </a:r>
            <a:r>
              <a:rPr lang="en-US" sz="1400" dirty="0">
                <a:solidFill>
                  <a:srgbClr val="00AEFE"/>
                </a:solidFill>
              </a:rPr>
              <a:t>What seats can you suggest for 3 people wishing to attend the show Z?</a:t>
            </a:r>
            <a:r>
              <a:rPr lang="en-GB" sz="1400" dirty="0">
                <a:solidFill>
                  <a:srgbClr val="00AEFE"/>
                </a:solidFill>
              </a:rPr>
              <a:t>”</a:t>
            </a:r>
          </a:p>
        </p:txBody>
      </p:sp>
    </p:spTree>
    <p:extLst>
      <p:ext uri="{BB962C8B-B14F-4D97-AF65-F5344CB8AC3E}">
        <p14:creationId xmlns:p14="http://schemas.microsoft.com/office/powerpoint/2010/main" val="36238282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 name="TextBox 18"/>
          <p:cNvSpPr txBox="1"/>
          <p:nvPr/>
        </p:nvSpPr>
        <p:spPr>
          <a:xfrm>
            <a:off x="330201" y="511886"/>
            <a:ext cx="10988039" cy="784830"/>
          </a:xfrm>
          <a:prstGeom prst="rect">
            <a:avLst/>
          </a:prstGeom>
          <a:noFill/>
        </p:spPr>
        <p:txBody>
          <a:bodyPr wrap="square" rtlCol="0">
            <a:spAutoFit/>
          </a:bodyPr>
          <a:lstStyle/>
          <a:p>
            <a:pPr algn="ctr"/>
            <a:r>
              <a:rPr lang="en-GB" sz="4500" b="1" cap="all" dirty="0">
                <a:solidFill>
                  <a:schemeClr val="bg1"/>
                </a:solidFill>
                <a:latin typeface="Alte Haas Grotesk" charset="0"/>
                <a:ea typeface="Alte Haas Grotesk" charset="0"/>
                <a:cs typeface="Alte Haas Grotesk" charset="0"/>
              </a:rPr>
              <a:t>Some references</a:t>
            </a:r>
            <a:endParaRPr lang="en-GB" sz="1200" b="1" cap="all" dirty="0">
              <a:solidFill>
                <a:schemeClr val="bg1"/>
              </a:solidFill>
              <a:latin typeface="Alte Haas Grotesk" charset="0"/>
              <a:ea typeface="Alte Haas Grotesk" charset="0"/>
              <a:cs typeface="Alte Haas Grotesk" charset="0"/>
            </a:endParaRPr>
          </a:p>
        </p:txBody>
      </p:sp>
      <p:grpSp>
        <p:nvGrpSpPr>
          <p:cNvPr id="17" name="Group 16">
            <a:extLst>
              <a:ext uri="{FF2B5EF4-FFF2-40B4-BE49-F238E27FC236}">
                <a16:creationId xmlns:a16="http://schemas.microsoft.com/office/drawing/2014/main" id="{FBFF5DC6-498E-43FC-A0B5-9AE44135D58F}"/>
              </a:ext>
            </a:extLst>
          </p:cNvPr>
          <p:cNvGrpSpPr/>
          <p:nvPr/>
        </p:nvGrpSpPr>
        <p:grpSpPr>
          <a:xfrm>
            <a:off x="3926361" y="4231686"/>
            <a:ext cx="3795719" cy="589749"/>
            <a:chOff x="4743926" y="5436935"/>
            <a:chExt cx="3795719" cy="589749"/>
          </a:xfrm>
        </p:grpSpPr>
        <p:sp>
          <p:nvSpPr>
            <p:cNvPr id="3" name="Rectangle 2">
              <a:extLst>
                <a:ext uri="{FF2B5EF4-FFF2-40B4-BE49-F238E27FC236}">
                  <a16:creationId xmlns:a16="http://schemas.microsoft.com/office/drawing/2014/main" id="{CE858CF2-03F2-400E-A844-AE1C0DF4D202}"/>
                </a:ext>
              </a:extLst>
            </p:cNvPr>
            <p:cNvSpPr/>
            <p:nvPr/>
          </p:nvSpPr>
          <p:spPr>
            <a:xfrm>
              <a:off x="4743926" y="5436935"/>
              <a:ext cx="3795719" cy="307777"/>
            </a:xfrm>
            <a:prstGeom prst="rect">
              <a:avLst/>
            </a:prstGeom>
          </p:spPr>
          <p:txBody>
            <a:bodyPr wrap="none">
              <a:spAutoFit/>
            </a:bodyPr>
            <a:lstStyle/>
            <a:p>
              <a:pPr algn="ctr"/>
              <a:r>
                <a:rPr lang="fr-FR" sz="1400" b="1" cap="all" dirty="0">
                  <a:solidFill>
                    <a:schemeClr val="accent4"/>
                  </a:solidFill>
                  <a:latin typeface="Helvetica Neue"/>
                </a:rPr>
                <a:t>The </a:t>
              </a:r>
              <a:r>
                <a:rPr lang="fr-FR" sz="1400" b="1" cap="all" dirty="0" err="1">
                  <a:solidFill>
                    <a:schemeClr val="accent4"/>
                  </a:solidFill>
                  <a:latin typeface="Helvetica Neue"/>
                </a:rPr>
                <a:t>Maybe</a:t>
              </a:r>
              <a:r>
                <a:rPr lang="fr-FR" sz="1400" b="1" cap="all" dirty="0">
                  <a:solidFill>
                    <a:schemeClr val="accent4"/>
                  </a:solidFill>
                  <a:latin typeface="Helvetica Neue"/>
                </a:rPr>
                <a:t> </a:t>
              </a:r>
              <a:r>
                <a:rPr lang="fr-FR" sz="1400" b="1" cap="all" dirty="0" err="1">
                  <a:solidFill>
                    <a:schemeClr val="accent4"/>
                  </a:solidFill>
                  <a:latin typeface="Helvetica Neue"/>
                </a:rPr>
                <a:t>functor</a:t>
              </a:r>
              <a:r>
                <a:rPr lang="fr-FR" sz="1400" b="1" cap="all" dirty="0">
                  <a:solidFill>
                    <a:schemeClr val="accent4"/>
                  </a:solidFill>
                  <a:latin typeface="Helvetica Neue"/>
                </a:rPr>
                <a:t> </a:t>
              </a:r>
              <a:r>
                <a:rPr lang="en-US" sz="1400" b="1" cap="all" dirty="0">
                  <a:solidFill>
                    <a:schemeClr val="accent4"/>
                  </a:solidFill>
                  <a:latin typeface="Helvetica Neue"/>
                </a:rPr>
                <a:t>- Mark Seemann</a:t>
              </a:r>
              <a:endParaRPr lang="fr-FR" sz="1400" b="1" cap="all" dirty="0">
                <a:solidFill>
                  <a:schemeClr val="accent4"/>
                </a:solidFill>
                <a:latin typeface="Helvetica Neue"/>
              </a:endParaRPr>
            </a:p>
          </p:txBody>
        </p:sp>
        <p:sp>
          <p:nvSpPr>
            <p:cNvPr id="4" name="Rectangle 3">
              <a:extLst>
                <a:ext uri="{FF2B5EF4-FFF2-40B4-BE49-F238E27FC236}">
                  <a16:creationId xmlns:a16="http://schemas.microsoft.com/office/drawing/2014/main" id="{1D1C7136-24B3-49D8-8E8C-5459ECA1FFB1}"/>
                </a:ext>
              </a:extLst>
            </p:cNvPr>
            <p:cNvSpPr/>
            <p:nvPr/>
          </p:nvSpPr>
          <p:spPr>
            <a:xfrm>
              <a:off x="4832187" y="5749685"/>
              <a:ext cx="3619196" cy="276999"/>
            </a:xfrm>
            <a:prstGeom prst="rect">
              <a:avLst/>
            </a:prstGeom>
          </p:spPr>
          <p:txBody>
            <a:bodyPr wrap="none">
              <a:spAutoFit/>
            </a:bodyPr>
            <a:lstStyle/>
            <a:p>
              <a:pPr algn="ctr"/>
              <a:r>
                <a:rPr lang="fr-FR" sz="1200" dirty="0">
                  <a:solidFill>
                    <a:schemeClr val="bg1"/>
                  </a:solidFill>
                </a:rPr>
                <a:t>https://blog.ploeh.dk/2018/03/26/the-maybe-functor/</a:t>
              </a:r>
              <a:endParaRPr lang="en-US" sz="1200" dirty="0">
                <a:solidFill>
                  <a:schemeClr val="bg1"/>
                </a:solidFill>
              </a:endParaRPr>
            </a:p>
          </p:txBody>
        </p:sp>
      </p:grpSp>
      <p:grpSp>
        <p:nvGrpSpPr>
          <p:cNvPr id="15" name="Group 14">
            <a:extLst>
              <a:ext uri="{FF2B5EF4-FFF2-40B4-BE49-F238E27FC236}">
                <a16:creationId xmlns:a16="http://schemas.microsoft.com/office/drawing/2014/main" id="{9D6FAE3E-8F5F-4E8A-94EC-C31C068A9C32}"/>
              </a:ext>
            </a:extLst>
          </p:cNvPr>
          <p:cNvGrpSpPr/>
          <p:nvPr/>
        </p:nvGrpSpPr>
        <p:grpSpPr>
          <a:xfrm>
            <a:off x="2682531" y="2939830"/>
            <a:ext cx="6283378" cy="636840"/>
            <a:chOff x="3500096" y="3083814"/>
            <a:chExt cx="6283378" cy="636840"/>
          </a:xfrm>
        </p:grpSpPr>
        <p:sp>
          <p:nvSpPr>
            <p:cNvPr id="7" name="Rectangle 6">
              <a:extLst>
                <a:ext uri="{FF2B5EF4-FFF2-40B4-BE49-F238E27FC236}">
                  <a16:creationId xmlns:a16="http://schemas.microsoft.com/office/drawing/2014/main" id="{66C107B7-8D9C-49FA-B22C-ACC45905AB2E}"/>
                </a:ext>
              </a:extLst>
            </p:cNvPr>
            <p:cNvSpPr/>
            <p:nvPr/>
          </p:nvSpPr>
          <p:spPr>
            <a:xfrm>
              <a:off x="3500096" y="3443655"/>
              <a:ext cx="6283378" cy="276999"/>
            </a:xfrm>
            <a:prstGeom prst="rect">
              <a:avLst/>
            </a:prstGeom>
          </p:spPr>
          <p:txBody>
            <a:bodyPr wrap="square">
              <a:spAutoFit/>
            </a:bodyPr>
            <a:lstStyle/>
            <a:p>
              <a:pPr algn="ctr"/>
              <a:r>
                <a:rPr lang="fr-FR" sz="1200" dirty="0">
                  <a:solidFill>
                    <a:schemeClr val="bg1"/>
                  </a:solidFill>
                </a:rPr>
                <a:t>https://thinkbeforecoding.com/post/2018/01/25/functional-core</a:t>
              </a:r>
              <a:endParaRPr lang="en-US" sz="1200" dirty="0">
                <a:solidFill>
                  <a:schemeClr val="bg1"/>
                </a:solidFill>
              </a:endParaRPr>
            </a:p>
          </p:txBody>
        </p:sp>
        <p:sp>
          <p:nvSpPr>
            <p:cNvPr id="8" name="Rectangle 7">
              <a:extLst>
                <a:ext uri="{FF2B5EF4-FFF2-40B4-BE49-F238E27FC236}">
                  <a16:creationId xmlns:a16="http://schemas.microsoft.com/office/drawing/2014/main" id="{9B766215-E060-4480-BF4C-05A3DA70A78E}"/>
                </a:ext>
              </a:extLst>
            </p:cNvPr>
            <p:cNvSpPr/>
            <p:nvPr/>
          </p:nvSpPr>
          <p:spPr>
            <a:xfrm>
              <a:off x="5072285" y="3083814"/>
              <a:ext cx="3139001" cy="307777"/>
            </a:xfrm>
            <a:prstGeom prst="rect">
              <a:avLst/>
            </a:prstGeom>
          </p:spPr>
          <p:txBody>
            <a:bodyPr wrap="none">
              <a:spAutoFit/>
            </a:bodyPr>
            <a:lstStyle/>
            <a:p>
              <a:pPr algn="ctr"/>
              <a:r>
                <a:rPr lang="fr-FR" sz="1400" b="1" cap="all" dirty="0">
                  <a:solidFill>
                    <a:schemeClr val="accent4"/>
                  </a:solidFill>
                  <a:latin typeface="Helvetica Neue"/>
                </a:rPr>
                <a:t>Functional </a:t>
              </a:r>
              <a:r>
                <a:rPr lang="fr-FR" sz="1400" b="1" cap="all" dirty="0" err="1">
                  <a:solidFill>
                    <a:schemeClr val="accent4"/>
                  </a:solidFill>
                  <a:latin typeface="Helvetica Neue"/>
                </a:rPr>
                <a:t>Core</a:t>
              </a:r>
              <a:r>
                <a:rPr lang="fr-FR" sz="1400" b="1" cap="all" dirty="0">
                  <a:solidFill>
                    <a:schemeClr val="accent4"/>
                  </a:solidFill>
                  <a:latin typeface="Helvetica Neue"/>
                </a:rPr>
                <a:t> </a:t>
              </a:r>
              <a:r>
                <a:rPr lang="en-US" sz="1400" b="1" cap="all" dirty="0">
                  <a:solidFill>
                    <a:schemeClr val="accent4"/>
                  </a:solidFill>
                  <a:latin typeface="Helvetica Neue"/>
                </a:rPr>
                <a:t>- Jérémie Chassaing</a:t>
              </a:r>
              <a:endParaRPr lang="fr-FR" sz="1400" b="1" cap="all" dirty="0">
                <a:solidFill>
                  <a:schemeClr val="accent4"/>
                </a:solidFill>
                <a:latin typeface="Helvetica Neue"/>
              </a:endParaRPr>
            </a:p>
          </p:txBody>
        </p:sp>
      </p:grpSp>
      <p:pic>
        <p:nvPicPr>
          <p:cNvPr id="6" name="Picture 5">
            <a:extLst>
              <a:ext uri="{FF2B5EF4-FFF2-40B4-BE49-F238E27FC236}">
                <a16:creationId xmlns:a16="http://schemas.microsoft.com/office/drawing/2014/main" id="{3B506ECE-AE11-4EA8-A57D-D62121EF26D6}"/>
              </a:ext>
            </a:extLst>
          </p:cNvPr>
          <p:cNvPicPr>
            <a:picLocks noChangeAspect="1"/>
          </p:cNvPicPr>
          <p:nvPr/>
        </p:nvPicPr>
        <p:blipFill>
          <a:blip r:embed="rId3"/>
          <a:stretch>
            <a:fillRect/>
          </a:stretch>
        </p:blipFill>
        <p:spPr>
          <a:xfrm>
            <a:off x="8965909" y="1085291"/>
            <a:ext cx="1712652" cy="1600332"/>
          </a:xfrm>
          <a:prstGeom prst="rect">
            <a:avLst/>
          </a:prstGeom>
        </p:spPr>
      </p:pic>
      <p:grpSp>
        <p:nvGrpSpPr>
          <p:cNvPr id="18" name="Group 17">
            <a:extLst>
              <a:ext uri="{FF2B5EF4-FFF2-40B4-BE49-F238E27FC236}">
                <a16:creationId xmlns:a16="http://schemas.microsoft.com/office/drawing/2014/main" id="{533980BC-8E7B-40D2-A02D-77564D3AA16A}"/>
              </a:ext>
            </a:extLst>
          </p:cNvPr>
          <p:cNvGrpSpPr/>
          <p:nvPr/>
        </p:nvGrpSpPr>
        <p:grpSpPr>
          <a:xfrm>
            <a:off x="1477713" y="1577680"/>
            <a:ext cx="8693014" cy="707134"/>
            <a:chOff x="2295278" y="1738379"/>
            <a:chExt cx="8693014" cy="707134"/>
          </a:xfrm>
        </p:grpSpPr>
        <p:sp>
          <p:nvSpPr>
            <p:cNvPr id="12" name="TextBox 11">
              <a:extLst>
                <a:ext uri="{FF2B5EF4-FFF2-40B4-BE49-F238E27FC236}">
                  <a16:creationId xmlns:a16="http://schemas.microsoft.com/office/drawing/2014/main" id="{488F1C6B-18FD-430E-A472-B2F83F071D49}"/>
                </a:ext>
              </a:extLst>
            </p:cNvPr>
            <p:cNvSpPr txBox="1"/>
            <p:nvPr/>
          </p:nvSpPr>
          <p:spPr>
            <a:xfrm>
              <a:off x="2295278" y="2168514"/>
              <a:ext cx="8693014" cy="276999"/>
            </a:xfrm>
            <a:prstGeom prst="rect">
              <a:avLst/>
            </a:prstGeom>
          </p:spPr>
          <p:txBody>
            <a:bodyPr wrap="square">
              <a:spAutoFit/>
            </a:bodyPr>
            <a:lstStyle>
              <a:defPPr>
                <a:defRPr lang="fr-FR"/>
              </a:defPPr>
            </a:lstStyle>
            <a:p>
              <a:pPr algn="ctr"/>
              <a:r>
                <a:rPr lang="fr-FR" sz="1200" dirty="0">
                  <a:solidFill>
                    <a:schemeClr val="bg1"/>
                  </a:solidFill>
                </a:rPr>
                <a:t>https://www.destroyallsoftware.com/screencasts/catalog/functional-core-imperative-shell</a:t>
              </a:r>
            </a:p>
          </p:txBody>
        </p:sp>
        <p:sp>
          <p:nvSpPr>
            <p:cNvPr id="11" name="Rectangle 10">
              <a:extLst>
                <a:ext uri="{FF2B5EF4-FFF2-40B4-BE49-F238E27FC236}">
                  <a16:creationId xmlns:a16="http://schemas.microsoft.com/office/drawing/2014/main" id="{DA946CED-FF78-4934-8FEF-A322D4107673}"/>
                </a:ext>
              </a:extLst>
            </p:cNvPr>
            <p:cNvSpPr/>
            <p:nvPr/>
          </p:nvSpPr>
          <p:spPr>
            <a:xfrm>
              <a:off x="3801585" y="1738379"/>
              <a:ext cx="5680402" cy="307777"/>
            </a:xfrm>
            <a:prstGeom prst="rect">
              <a:avLst/>
            </a:prstGeom>
          </p:spPr>
          <p:txBody>
            <a:bodyPr wrap="none">
              <a:spAutoFit/>
            </a:bodyPr>
            <a:lstStyle/>
            <a:p>
              <a:pPr algn="ctr"/>
              <a:r>
                <a:rPr lang="fr-FR" sz="1400" b="1" cap="all" dirty="0" err="1">
                  <a:solidFill>
                    <a:schemeClr val="accent4"/>
                  </a:solidFill>
                  <a:latin typeface="Helvetica Neue"/>
                </a:rPr>
                <a:t>Functional</a:t>
              </a:r>
              <a:r>
                <a:rPr lang="fr-FR" sz="1400" b="1" cap="all" dirty="0">
                  <a:solidFill>
                    <a:schemeClr val="accent4"/>
                  </a:solidFill>
                  <a:latin typeface="Helvetica Neue"/>
                </a:rPr>
                <a:t> </a:t>
              </a:r>
              <a:r>
                <a:rPr lang="fr-FR" sz="1400" b="1" cap="all" dirty="0" err="1">
                  <a:solidFill>
                    <a:schemeClr val="accent4"/>
                  </a:solidFill>
                  <a:latin typeface="Helvetica Neue"/>
                </a:rPr>
                <a:t>Core</a:t>
              </a:r>
              <a:r>
                <a:rPr lang="fr-FR" sz="1400" b="1" cap="all" dirty="0">
                  <a:solidFill>
                    <a:schemeClr val="accent4"/>
                  </a:solidFill>
                  <a:latin typeface="Helvetica Neue"/>
                </a:rPr>
                <a:t>, </a:t>
              </a:r>
              <a:r>
                <a:rPr lang="fr-FR" sz="1400" b="1" cap="all" dirty="0" err="1">
                  <a:solidFill>
                    <a:schemeClr val="accent4"/>
                  </a:solidFill>
                  <a:latin typeface="Helvetica Neue"/>
                </a:rPr>
                <a:t>Imperative</a:t>
              </a:r>
              <a:r>
                <a:rPr lang="fr-FR" sz="1400" b="1" cap="all" dirty="0">
                  <a:solidFill>
                    <a:schemeClr val="accent4"/>
                  </a:solidFill>
                  <a:latin typeface="Helvetica Neue"/>
                </a:rPr>
                <a:t> Shell </a:t>
              </a:r>
              <a:r>
                <a:rPr lang="en-US" sz="1400" b="1" cap="all" dirty="0">
                  <a:solidFill>
                    <a:schemeClr val="accent4"/>
                  </a:solidFill>
                  <a:latin typeface="Helvetica Neue"/>
                </a:rPr>
                <a:t>–  Gary Bernhardt</a:t>
              </a:r>
              <a:endParaRPr lang="fr-FR" sz="1400" b="1" i="0" cap="all" dirty="0">
                <a:solidFill>
                  <a:schemeClr val="accent4"/>
                </a:solidFill>
                <a:effectLst/>
                <a:latin typeface="Helvetica Neue"/>
              </a:endParaRPr>
            </a:p>
          </p:txBody>
        </p:sp>
      </p:grpSp>
      <p:grpSp>
        <p:nvGrpSpPr>
          <p:cNvPr id="21" name="Group 20">
            <a:extLst>
              <a:ext uri="{FF2B5EF4-FFF2-40B4-BE49-F238E27FC236}">
                <a16:creationId xmlns:a16="http://schemas.microsoft.com/office/drawing/2014/main" id="{52C2D369-0D13-43C0-BD28-E42AC15CD078}"/>
              </a:ext>
            </a:extLst>
          </p:cNvPr>
          <p:cNvGrpSpPr/>
          <p:nvPr/>
        </p:nvGrpSpPr>
        <p:grpSpPr>
          <a:xfrm>
            <a:off x="3190358" y="5476451"/>
            <a:ext cx="5267724" cy="589749"/>
            <a:chOff x="4007931" y="5436935"/>
            <a:chExt cx="5267724" cy="589749"/>
          </a:xfrm>
        </p:grpSpPr>
        <p:sp>
          <p:nvSpPr>
            <p:cNvPr id="22" name="Rectangle 21">
              <a:extLst>
                <a:ext uri="{FF2B5EF4-FFF2-40B4-BE49-F238E27FC236}">
                  <a16:creationId xmlns:a16="http://schemas.microsoft.com/office/drawing/2014/main" id="{3CEA75CA-C8A4-4A95-BBE6-B4CA706BB560}"/>
                </a:ext>
              </a:extLst>
            </p:cNvPr>
            <p:cNvSpPr/>
            <p:nvPr/>
          </p:nvSpPr>
          <p:spPr>
            <a:xfrm>
              <a:off x="4007931" y="5436935"/>
              <a:ext cx="5267724" cy="307777"/>
            </a:xfrm>
            <a:prstGeom prst="rect">
              <a:avLst/>
            </a:prstGeom>
          </p:spPr>
          <p:txBody>
            <a:bodyPr wrap="none">
              <a:spAutoFit/>
            </a:bodyPr>
            <a:lstStyle/>
            <a:p>
              <a:pPr algn="ctr"/>
              <a:r>
                <a:rPr lang="fr-FR" sz="1400" b="1" cap="all" dirty="0">
                  <a:solidFill>
                    <a:schemeClr val="accent4"/>
                  </a:solidFill>
                  <a:latin typeface="Helvetica Neue"/>
                </a:rPr>
                <a:t>Hexagonal or not hexagonal? </a:t>
              </a:r>
              <a:r>
                <a:rPr lang="en-US" sz="1400" b="1" cap="all" dirty="0">
                  <a:solidFill>
                    <a:schemeClr val="accent4"/>
                  </a:solidFill>
                  <a:latin typeface="Helvetica Neue"/>
                </a:rPr>
                <a:t>– Thomas PIERRAIN</a:t>
              </a:r>
              <a:endParaRPr lang="fr-FR" sz="1400" b="1" cap="all" dirty="0">
                <a:solidFill>
                  <a:schemeClr val="accent4"/>
                </a:solidFill>
                <a:latin typeface="Helvetica Neue"/>
              </a:endParaRPr>
            </a:p>
          </p:txBody>
        </p:sp>
        <p:sp>
          <p:nvSpPr>
            <p:cNvPr id="23" name="Rectangle 22">
              <a:extLst>
                <a:ext uri="{FF2B5EF4-FFF2-40B4-BE49-F238E27FC236}">
                  <a16:creationId xmlns:a16="http://schemas.microsoft.com/office/drawing/2014/main" id="{5E0A6CD1-2E8A-4C3B-BF97-1C5F691AC330}"/>
                </a:ext>
              </a:extLst>
            </p:cNvPr>
            <p:cNvSpPr/>
            <p:nvPr/>
          </p:nvSpPr>
          <p:spPr>
            <a:xfrm>
              <a:off x="4259947" y="5749685"/>
              <a:ext cx="4763676" cy="276999"/>
            </a:xfrm>
            <a:prstGeom prst="rect">
              <a:avLst/>
            </a:prstGeom>
          </p:spPr>
          <p:txBody>
            <a:bodyPr wrap="none">
              <a:spAutoFit/>
            </a:bodyPr>
            <a:lstStyle/>
            <a:p>
              <a:pPr algn="ctr"/>
              <a:r>
                <a:rPr lang="fr-FR" sz="1200" dirty="0">
                  <a:solidFill>
                    <a:schemeClr val="bg1"/>
                  </a:solidFill>
                </a:rPr>
                <a:t>http://tpierrain.blogspot.com/2020/11/hexagonal-or-not-hexagonal.html</a:t>
              </a:r>
            </a:p>
          </p:txBody>
        </p:sp>
      </p:grpSp>
    </p:spTree>
    <p:extLst>
      <p:ext uri="{BB962C8B-B14F-4D97-AF65-F5344CB8AC3E}">
        <p14:creationId xmlns:p14="http://schemas.microsoft.com/office/powerpoint/2010/main" val="151030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EFEBE8-9C9C-4DF5-A427-ED1C843C3C71}"/>
              </a:ext>
            </a:extLst>
          </p:cNvPr>
          <p:cNvSpPr/>
          <p:nvPr/>
        </p:nvSpPr>
        <p:spPr>
          <a:xfrm>
            <a:off x="9311782" y="2118751"/>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Auditorium Seating </a:t>
            </a:r>
          </a:p>
          <a:p>
            <a:pPr algn="ctr"/>
            <a:r>
              <a:rPr lang="en-US" sz="1200" cap="all" dirty="0">
                <a:solidFill>
                  <a:srgbClr val="D1A2D0"/>
                </a:solidFill>
              </a:rPr>
              <a:t>API</a:t>
            </a:r>
          </a:p>
        </p:txBody>
      </p:sp>
      <p:sp>
        <p:nvSpPr>
          <p:cNvPr id="13" name="Rectangle 12">
            <a:extLst>
              <a:ext uri="{FF2B5EF4-FFF2-40B4-BE49-F238E27FC236}">
                <a16:creationId xmlns:a16="http://schemas.microsoft.com/office/drawing/2014/main" id="{D3A22DE3-2756-4223-B4B0-98630E1413FC}"/>
              </a:ext>
            </a:extLst>
          </p:cNvPr>
          <p:cNvSpPr/>
          <p:nvPr/>
        </p:nvSpPr>
        <p:spPr>
          <a:xfrm>
            <a:off x="9311782" y="3948010"/>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Seats Availability </a:t>
            </a:r>
          </a:p>
          <a:p>
            <a:pPr algn="ctr"/>
            <a:r>
              <a:rPr lang="en-US" sz="1200" cap="all" dirty="0">
                <a:solidFill>
                  <a:srgbClr val="D1A2D0"/>
                </a:solidFill>
              </a:rPr>
              <a:t>API</a:t>
            </a: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D42A72-36A5-4C4A-A821-6A5A84551473}"/>
              </a:ext>
            </a:extLst>
          </p:cNvPr>
          <p:cNvCxnSpPr>
            <a:cxnSpLocks/>
            <a:endCxn id="11" idx="1"/>
          </p:cNvCxnSpPr>
          <p:nvPr/>
        </p:nvCxnSpPr>
        <p:spPr>
          <a:xfrm flipV="1">
            <a:off x="7408977" y="2563109"/>
            <a:ext cx="1902805" cy="789020"/>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A221028-41E3-41B7-B898-00C763C3927E}"/>
              </a:ext>
            </a:extLst>
          </p:cNvPr>
          <p:cNvSpPr txBox="1"/>
          <p:nvPr/>
        </p:nvSpPr>
        <p:spPr>
          <a:xfrm>
            <a:off x="7580402" y="2201508"/>
            <a:ext cx="1395129" cy="646331"/>
          </a:xfrm>
          <a:prstGeom prst="rect">
            <a:avLst/>
          </a:prstGeom>
          <a:noFill/>
        </p:spPr>
        <p:txBody>
          <a:bodyPr wrap="square" rtlCol="0">
            <a:spAutoFit/>
          </a:bodyPr>
          <a:lstStyle/>
          <a:p>
            <a:pPr algn="ctr"/>
            <a:r>
              <a:rPr lang="en-GB" sz="1200" dirty="0">
                <a:solidFill>
                  <a:srgbClr val="D1A2D0"/>
                </a:solidFill>
              </a:rPr>
              <a:t>“I need the auditorium seating of show Z”</a:t>
            </a:r>
          </a:p>
        </p:txBody>
      </p:sp>
      <p:cxnSp>
        <p:nvCxnSpPr>
          <p:cNvPr id="27" name="Straight Arrow Connector 26">
            <a:extLst>
              <a:ext uri="{FF2B5EF4-FFF2-40B4-BE49-F238E27FC236}">
                <a16:creationId xmlns:a16="http://schemas.microsoft.com/office/drawing/2014/main" id="{B1622F6B-4DC9-4027-B86C-4355B4E6432B}"/>
              </a:ext>
            </a:extLst>
          </p:cNvPr>
          <p:cNvCxnSpPr>
            <a:cxnSpLocks/>
            <a:stCxn id="7" idx="3"/>
            <a:endCxn id="13" idx="1"/>
          </p:cNvCxnSpPr>
          <p:nvPr/>
        </p:nvCxnSpPr>
        <p:spPr>
          <a:xfrm>
            <a:off x="7408977" y="3429000"/>
            <a:ext cx="1902805" cy="963368"/>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all" dirty="0">
                <a:solidFill>
                  <a:schemeClr val="tx1"/>
                </a:solidFill>
              </a:rPr>
              <a:t>Seats Suggestions API</a:t>
            </a:r>
          </a:p>
        </p:txBody>
      </p:sp>
      <p:sp>
        <p:nvSpPr>
          <p:cNvPr id="31" name="TextBox 30">
            <a:extLst>
              <a:ext uri="{FF2B5EF4-FFF2-40B4-BE49-F238E27FC236}">
                <a16:creationId xmlns:a16="http://schemas.microsoft.com/office/drawing/2014/main" id="{EC055D91-C652-49BD-B8D5-7668DF94615A}"/>
              </a:ext>
            </a:extLst>
          </p:cNvPr>
          <p:cNvSpPr txBox="1"/>
          <p:nvPr/>
        </p:nvSpPr>
        <p:spPr>
          <a:xfrm>
            <a:off x="7471281" y="4185222"/>
            <a:ext cx="1547136" cy="830997"/>
          </a:xfrm>
          <a:prstGeom prst="rect">
            <a:avLst/>
          </a:prstGeom>
          <a:noFill/>
        </p:spPr>
        <p:txBody>
          <a:bodyPr wrap="square" rtlCol="0">
            <a:spAutoFit/>
          </a:bodyPr>
          <a:lstStyle/>
          <a:p>
            <a:pPr algn="ctr"/>
            <a:r>
              <a:rPr lang="en-GB" sz="1200" dirty="0">
                <a:solidFill>
                  <a:srgbClr val="D1A2D0"/>
                </a:solidFill>
              </a:rPr>
              <a:t>“I also need to know which seats are already reserved for show Z”</a:t>
            </a:r>
          </a:p>
        </p:txBody>
      </p:sp>
      <p:pic>
        <p:nvPicPr>
          <p:cNvPr id="3" name="Picture 2">
            <a:extLst>
              <a:ext uri="{FF2B5EF4-FFF2-40B4-BE49-F238E27FC236}">
                <a16:creationId xmlns:a16="http://schemas.microsoft.com/office/drawing/2014/main" id="{AE3CB7CF-0148-4FCE-A56A-3E39EE0B34E2}"/>
              </a:ext>
            </a:extLst>
          </p:cNvPr>
          <p:cNvPicPr>
            <a:picLocks noChangeAspect="1"/>
          </p:cNvPicPr>
          <p:nvPr/>
        </p:nvPicPr>
        <p:blipFill rotWithShape="1">
          <a:blip r:embed="rId4">
            <a:extLst>
              <a:ext uri="{28A0092B-C50C-407E-A947-70E740481C1C}">
                <a14:useLocalDpi xmlns:a14="http://schemas.microsoft.com/office/drawing/2010/main" val="0"/>
              </a:ext>
            </a:extLst>
          </a:blip>
          <a:srcRect l="9511" t="10303" r="17994" b="58722"/>
          <a:stretch/>
        </p:blipFill>
        <p:spPr>
          <a:xfrm>
            <a:off x="6424347" y="2482123"/>
            <a:ext cx="1212737" cy="617861"/>
          </a:xfrm>
          <a:prstGeom prst="rect">
            <a:avLst/>
          </a:prstGeom>
          <a:ln>
            <a:solidFill>
              <a:schemeClr val="tx1"/>
            </a:solidFill>
          </a:ln>
        </p:spPr>
      </p:pic>
      <p:sp>
        <p:nvSpPr>
          <p:cNvPr id="14" name="TextBox 13">
            <a:extLst>
              <a:ext uri="{FF2B5EF4-FFF2-40B4-BE49-F238E27FC236}">
                <a16:creationId xmlns:a16="http://schemas.microsoft.com/office/drawing/2014/main" id="{08225B24-CF6F-41FE-9B58-F4DC8DB2F7A2}"/>
              </a:ext>
            </a:extLst>
          </p:cNvPr>
          <p:cNvSpPr txBox="1"/>
          <p:nvPr/>
        </p:nvSpPr>
        <p:spPr>
          <a:xfrm>
            <a:off x="164756" y="268030"/>
            <a:ext cx="11862487" cy="646331"/>
          </a:xfrm>
          <a:prstGeom prst="rect">
            <a:avLst/>
          </a:prstGeom>
          <a:solidFill>
            <a:schemeClr val="tx1"/>
          </a:solidFill>
        </p:spPr>
        <p:txBody>
          <a:bodyPr wrap="square" rtlCol="0">
            <a:spAutoFit/>
          </a:bodyPr>
          <a:lstStyle/>
          <a:p>
            <a:pPr algn="ctr"/>
            <a:r>
              <a:rPr lang="en-GB" sz="3600" b="1" cap="all" dirty="0">
                <a:solidFill>
                  <a:schemeClr val="bg1"/>
                </a:solidFill>
                <a:latin typeface="Alte Haas Grotesk" charset="0"/>
                <a:ea typeface="Alte Haas Grotesk" charset="0"/>
                <a:cs typeface="Alte Haas Grotesk" charset="0"/>
              </a:rPr>
              <a:t>Suggesting seats in </a:t>
            </a:r>
            <a:r>
              <a:rPr lang="en-GB" sz="3600" b="1" cap="all" dirty="0" err="1">
                <a:solidFill>
                  <a:schemeClr val="bg1"/>
                </a:solidFill>
                <a:latin typeface="Alte Haas Grotesk" charset="0"/>
                <a:ea typeface="Alte Haas Grotesk" charset="0"/>
                <a:cs typeface="Alte Haas Grotesk" charset="0"/>
              </a:rPr>
              <a:t>Theaters</a:t>
            </a:r>
            <a:endParaRPr lang="en-GB" sz="1000" b="1" cap="all" dirty="0">
              <a:solidFill>
                <a:schemeClr val="bg1"/>
              </a:solidFill>
              <a:latin typeface="Alte Haas Grotesk" charset="0"/>
              <a:ea typeface="Alte Haas Grotesk" charset="0"/>
              <a:cs typeface="Alte Haas Grotesk" charset="0"/>
            </a:endParaRPr>
          </a:p>
        </p:txBody>
      </p:sp>
      <p:sp>
        <p:nvSpPr>
          <p:cNvPr id="19" name="TextBox 18">
            <a:extLst>
              <a:ext uri="{FF2B5EF4-FFF2-40B4-BE49-F238E27FC236}">
                <a16:creationId xmlns:a16="http://schemas.microsoft.com/office/drawing/2014/main" id="{E698A0C7-4B8A-4A91-837C-2E0776B0C196}"/>
              </a:ext>
            </a:extLst>
          </p:cNvPr>
          <p:cNvSpPr txBox="1"/>
          <p:nvPr/>
        </p:nvSpPr>
        <p:spPr>
          <a:xfrm>
            <a:off x="1328698" y="1798315"/>
            <a:ext cx="3088627" cy="523220"/>
          </a:xfrm>
          <a:prstGeom prst="rect">
            <a:avLst/>
          </a:prstGeom>
          <a:noFill/>
        </p:spPr>
        <p:txBody>
          <a:bodyPr wrap="square" rtlCol="0">
            <a:spAutoFit/>
          </a:bodyPr>
          <a:lstStyle/>
          <a:p>
            <a:pPr algn="ctr"/>
            <a:r>
              <a:rPr lang="en-GB" sz="1400" dirty="0">
                <a:solidFill>
                  <a:srgbClr val="00AEFE"/>
                </a:solidFill>
              </a:rPr>
              <a:t>“</a:t>
            </a:r>
            <a:r>
              <a:rPr lang="en-US" sz="1400" dirty="0">
                <a:solidFill>
                  <a:srgbClr val="00AEFE"/>
                </a:solidFill>
              </a:rPr>
              <a:t>What seats can you suggest for 3 people wishing to attend the show Z?</a:t>
            </a:r>
            <a:r>
              <a:rPr lang="en-GB" sz="1400" dirty="0">
                <a:solidFill>
                  <a:srgbClr val="00AEFE"/>
                </a:solidFill>
              </a:rPr>
              <a:t>”</a:t>
            </a:r>
          </a:p>
        </p:txBody>
      </p:sp>
    </p:spTree>
    <p:extLst>
      <p:ext uri="{BB962C8B-B14F-4D97-AF65-F5344CB8AC3E}">
        <p14:creationId xmlns:p14="http://schemas.microsoft.com/office/powerpoint/2010/main" val="4018681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EFEBE8-9C9C-4DF5-A427-ED1C843C3C71}"/>
              </a:ext>
            </a:extLst>
          </p:cNvPr>
          <p:cNvSpPr/>
          <p:nvPr/>
        </p:nvSpPr>
        <p:spPr>
          <a:xfrm>
            <a:off x="9311782" y="2118751"/>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Auditorium Seating </a:t>
            </a:r>
          </a:p>
          <a:p>
            <a:pPr algn="ctr"/>
            <a:r>
              <a:rPr lang="en-US" sz="1200" cap="all" dirty="0">
                <a:solidFill>
                  <a:srgbClr val="D1A2D0"/>
                </a:solidFill>
              </a:rPr>
              <a:t>API</a:t>
            </a:r>
          </a:p>
        </p:txBody>
      </p:sp>
      <p:sp>
        <p:nvSpPr>
          <p:cNvPr id="13" name="Rectangle 12">
            <a:extLst>
              <a:ext uri="{FF2B5EF4-FFF2-40B4-BE49-F238E27FC236}">
                <a16:creationId xmlns:a16="http://schemas.microsoft.com/office/drawing/2014/main" id="{D3A22DE3-2756-4223-B4B0-98630E1413FC}"/>
              </a:ext>
            </a:extLst>
          </p:cNvPr>
          <p:cNvSpPr/>
          <p:nvPr/>
        </p:nvSpPr>
        <p:spPr>
          <a:xfrm>
            <a:off x="9311782" y="3948010"/>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Seats Availability </a:t>
            </a:r>
          </a:p>
          <a:p>
            <a:pPr algn="ctr"/>
            <a:r>
              <a:rPr lang="en-US" sz="1200" cap="all" dirty="0">
                <a:solidFill>
                  <a:srgbClr val="D1A2D0"/>
                </a:solidFill>
              </a:rPr>
              <a:t>API</a:t>
            </a: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D42A72-36A5-4C4A-A821-6A5A84551473}"/>
              </a:ext>
            </a:extLst>
          </p:cNvPr>
          <p:cNvCxnSpPr>
            <a:cxnSpLocks/>
            <a:endCxn id="11" idx="1"/>
          </p:cNvCxnSpPr>
          <p:nvPr/>
        </p:nvCxnSpPr>
        <p:spPr>
          <a:xfrm flipV="1">
            <a:off x="7408977" y="2563109"/>
            <a:ext cx="1902805" cy="789020"/>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A221028-41E3-41B7-B898-00C763C3927E}"/>
              </a:ext>
            </a:extLst>
          </p:cNvPr>
          <p:cNvSpPr txBox="1"/>
          <p:nvPr/>
        </p:nvSpPr>
        <p:spPr>
          <a:xfrm>
            <a:off x="7580402" y="2201508"/>
            <a:ext cx="1395129" cy="646331"/>
          </a:xfrm>
          <a:prstGeom prst="rect">
            <a:avLst/>
          </a:prstGeom>
          <a:noFill/>
        </p:spPr>
        <p:txBody>
          <a:bodyPr wrap="square" rtlCol="0">
            <a:spAutoFit/>
          </a:bodyPr>
          <a:lstStyle/>
          <a:p>
            <a:pPr algn="ctr"/>
            <a:r>
              <a:rPr lang="en-GB" sz="1200" dirty="0">
                <a:solidFill>
                  <a:srgbClr val="D1A2D0"/>
                </a:solidFill>
              </a:rPr>
              <a:t>“I need the auditorium seating of show Z”</a:t>
            </a:r>
          </a:p>
        </p:txBody>
      </p:sp>
      <p:cxnSp>
        <p:nvCxnSpPr>
          <p:cNvPr id="27" name="Straight Arrow Connector 26">
            <a:extLst>
              <a:ext uri="{FF2B5EF4-FFF2-40B4-BE49-F238E27FC236}">
                <a16:creationId xmlns:a16="http://schemas.microsoft.com/office/drawing/2014/main" id="{B1622F6B-4DC9-4027-B86C-4355B4E6432B}"/>
              </a:ext>
            </a:extLst>
          </p:cNvPr>
          <p:cNvCxnSpPr>
            <a:cxnSpLocks/>
            <a:stCxn id="7" idx="3"/>
            <a:endCxn id="13" idx="1"/>
          </p:cNvCxnSpPr>
          <p:nvPr/>
        </p:nvCxnSpPr>
        <p:spPr>
          <a:xfrm>
            <a:off x="7408977" y="3429000"/>
            <a:ext cx="1902805" cy="963368"/>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all" dirty="0">
                <a:solidFill>
                  <a:schemeClr val="tx1"/>
                </a:solidFill>
              </a:rPr>
              <a:t>Seats Suggestions API</a:t>
            </a:r>
          </a:p>
        </p:txBody>
      </p:sp>
      <p:sp>
        <p:nvSpPr>
          <p:cNvPr id="31" name="TextBox 30">
            <a:extLst>
              <a:ext uri="{FF2B5EF4-FFF2-40B4-BE49-F238E27FC236}">
                <a16:creationId xmlns:a16="http://schemas.microsoft.com/office/drawing/2014/main" id="{EC055D91-C652-49BD-B8D5-7668DF94615A}"/>
              </a:ext>
            </a:extLst>
          </p:cNvPr>
          <p:cNvSpPr txBox="1"/>
          <p:nvPr/>
        </p:nvSpPr>
        <p:spPr>
          <a:xfrm>
            <a:off x="7471281" y="4185222"/>
            <a:ext cx="1547136" cy="830997"/>
          </a:xfrm>
          <a:prstGeom prst="rect">
            <a:avLst/>
          </a:prstGeom>
          <a:noFill/>
        </p:spPr>
        <p:txBody>
          <a:bodyPr wrap="square" rtlCol="0">
            <a:spAutoFit/>
          </a:bodyPr>
          <a:lstStyle/>
          <a:p>
            <a:pPr algn="ctr"/>
            <a:r>
              <a:rPr lang="en-GB" sz="1200" dirty="0">
                <a:solidFill>
                  <a:srgbClr val="D1A2D0"/>
                </a:solidFill>
              </a:rPr>
              <a:t>“I also need to know which seats are already reserved for show Z”</a:t>
            </a:r>
          </a:p>
        </p:txBody>
      </p:sp>
      <p:grpSp>
        <p:nvGrpSpPr>
          <p:cNvPr id="12" name="Group 11">
            <a:extLst>
              <a:ext uri="{FF2B5EF4-FFF2-40B4-BE49-F238E27FC236}">
                <a16:creationId xmlns:a16="http://schemas.microsoft.com/office/drawing/2014/main" id="{55286343-2628-4930-922F-1C3E5FFB3863}"/>
              </a:ext>
            </a:extLst>
          </p:cNvPr>
          <p:cNvGrpSpPr/>
          <p:nvPr/>
        </p:nvGrpSpPr>
        <p:grpSpPr>
          <a:xfrm>
            <a:off x="6489605" y="3639079"/>
            <a:ext cx="1212737" cy="617861"/>
            <a:chOff x="6489605" y="3639079"/>
            <a:chExt cx="1212737" cy="617861"/>
          </a:xfrm>
        </p:grpSpPr>
        <p:pic>
          <p:nvPicPr>
            <p:cNvPr id="3" name="Picture 2">
              <a:extLst>
                <a:ext uri="{FF2B5EF4-FFF2-40B4-BE49-F238E27FC236}">
                  <a16:creationId xmlns:a16="http://schemas.microsoft.com/office/drawing/2014/main" id="{AE3CB7CF-0148-4FCE-A56A-3E39EE0B34E2}"/>
                </a:ext>
              </a:extLst>
            </p:cNvPr>
            <p:cNvPicPr>
              <a:picLocks noChangeAspect="1"/>
            </p:cNvPicPr>
            <p:nvPr/>
          </p:nvPicPr>
          <p:blipFill rotWithShape="1">
            <a:blip r:embed="rId4">
              <a:extLst>
                <a:ext uri="{28A0092B-C50C-407E-A947-70E740481C1C}">
                  <a14:useLocalDpi xmlns:a14="http://schemas.microsoft.com/office/drawing/2010/main" val="0"/>
                </a:ext>
              </a:extLst>
            </a:blip>
            <a:srcRect l="9511" t="10303" r="17994" b="58722"/>
            <a:stretch/>
          </p:blipFill>
          <p:spPr>
            <a:xfrm>
              <a:off x="6489605" y="3639079"/>
              <a:ext cx="1212737" cy="617861"/>
            </a:xfrm>
            <a:prstGeom prst="rect">
              <a:avLst/>
            </a:prstGeom>
            <a:ln>
              <a:solidFill>
                <a:schemeClr val="tx1"/>
              </a:solidFill>
            </a:ln>
          </p:spPr>
        </p:pic>
        <p:sp>
          <p:nvSpPr>
            <p:cNvPr id="2" name="Rectangle 1">
              <a:extLst>
                <a:ext uri="{FF2B5EF4-FFF2-40B4-BE49-F238E27FC236}">
                  <a16:creationId xmlns:a16="http://schemas.microsoft.com/office/drawing/2014/main" id="{837513BB-3C8C-4B71-A5D4-657EA0DD5064}"/>
                </a:ext>
              </a:extLst>
            </p:cNvPr>
            <p:cNvSpPr/>
            <p:nvPr/>
          </p:nvSpPr>
          <p:spPr>
            <a:xfrm>
              <a:off x="6954055" y="3771902"/>
              <a:ext cx="711262" cy="58623"/>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BB024D26-D0EB-44D2-A506-AA987D74BA31}"/>
                </a:ext>
              </a:extLst>
            </p:cNvPr>
            <p:cNvSpPr/>
            <p:nvPr/>
          </p:nvSpPr>
          <p:spPr>
            <a:xfrm>
              <a:off x="6650841" y="3839615"/>
              <a:ext cx="1014475" cy="58623"/>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E08AEA14-9E10-4ECA-83D8-F7616AAE7722}"/>
                </a:ext>
              </a:extLst>
            </p:cNvPr>
            <p:cNvSpPr/>
            <p:nvPr/>
          </p:nvSpPr>
          <p:spPr>
            <a:xfrm>
              <a:off x="6749267" y="3978594"/>
              <a:ext cx="389722" cy="62010"/>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B97202D2-328C-4913-B962-CC8444212505}"/>
                </a:ext>
              </a:extLst>
            </p:cNvPr>
            <p:cNvSpPr/>
            <p:nvPr/>
          </p:nvSpPr>
          <p:spPr>
            <a:xfrm>
              <a:off x="6963217" y="4050701"/>
              <a:ext cx="389722" cy="62010"/>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869348C-1213-4A1E-BC23-92978011DFA0}"/>
                </a:ext>
              </a:extLst>
            </p:cNvPr>
            <p:cNvSpPr/>
            <p:nvPr/>
          </p:nvSpPr>
          <p:spPr>
            <a:xfrm>
              <a:off x="6864989" y="4117475"/>
              <a:ext cx="389722" cy="62010"/>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7E220A93-BE96-415B-90A8-6F045396852C}"/>
                </a:ext>
              </a:extLst>
            </p:cNvPr>
            <p:cNvSpPr/>
            <p:nvPr/>
          </p:nvSpPr>
          <p:spPr>
            <a:xfrm>
              <a:off x="7372349" y="4117474"/>
              <a:ext cx="317201" cy="67713"/>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1" name="TextBox 20">
            <a:extLst>
              <a:ext uri="{FF2B5EF4-FFF2-40B4-BE49-F238E27FC236}">
                <a16:creationId xmlns:a16="http://schemas.microsoft.com/office/drawing/2014/main" id="{CFACAEBD-FEFD-463E-90B6-1A8984BE7636}"/>
              </a:ext>
            </a:extLst>
          </p:cNvPr>
          <p:cNvSpPr txBox="1"/>
          <p:nvPr/>
        </p:nvSpPr>
        <p:spPr>
          <a:xfrm>
            <a:off x="164756" y="268030"/>
            <a:ext cx="11862487" cy="646331"/>
          </a:xfrm>
          <a:prstGeom prst="rect">
            <a:avLst/>
          </a:prstGeom>
          <a:solidFill>
            <a:schemeClr val="tx1"/>
          </a:solidFill>
        </p:spPr>
        <p:txBody>
          <a:bodyPr wrap="square" rtlCol="0">
            <a:spAutoFit/>
          </a:bodyPr>
          <a:lstStyle/>
          <a:p>
            <a:pPr algn="ctr"/>
            <a:r>
              <a:rPr lang="en-GB" sz="3600" b="1" cap="all" dirty="0">
                <a:solidFill>
                  <a:schemeClr val="bg1"/>
                </a:solidFill>
                <a:latin typeface="Alte Haas Grotesk" charset="0"/>
                <a:ea typeface="Alte Haas Grotesk" charset="0"/>
                <a:cs typeface="Alte Haas Grotesk" charset="0"/>
              </a:rPr>
              <a:t>Suggesting seats in </a:t>
            </a:r>
            <a:r>
              <a:rPr lang="en-GB" sz="3600" b="1" cap="all" dirty="0" err="1">
                <a:solidFill>
                  <a:schemeClr val="bg1"/>
                </a:solidFill>
                <a:latin typeface="Alte Haas Grotesk" charset="0"/>
                <a:ea typeface="Alte Haas Grotesk" charset="0"/>
                <a:cs typeface="Alte Haas Grotesk" charset="0"/>
              </a:rPr>
              <a:t>Theaters</a:t>
            </a:r>
            <a:endParaRPr lang="en-GB" sz="1000" b="1" cap="all" dirty="0">
              <a:solidFill>
                <a:schemeClr val="bg1"/>
              </a:solidFill>
              <a:latin typeface="Alte Haas Grotesk" charset="0"/>
              <a:ea typeface="Alte Haas Grotesk" charset="0"/>
              <a:cs typeface="Alte Haas Grotesk" charset="0"/>
            </a:endParaRPr>
          </a:p>
        </p:txBody>
      </p:sp>
      <p:sp>
        <p:nvSpPr>
          <p:cNvPr id="23" name="TextBox 22">
            <a:extLst>
              <a:ext uri="{FF2B5EF4-FFF2-40B4-BE49-F238E27FC236}">
                <a16:creationId xmlns:a16="http://schemas.microsoft.com/office/drawing/2014/main" id="{0BF94CC2-8CFB-45AD-8CC0-75D9BB4BA0C3}"/>
              </a:ext>
            </a:extLst>
          </p:cNvPr>
          <p:cNvSpPr txBox="1"/>
          <p:nvPr/>
        </p:nvSpPr>
        <p:spPr>
          <a:xfrm>
            <a:off x="1328698" y="1798315"/>
            <a:ext cx="3088627" cy="523220"/>
          </a:xfrm>
          <a:prstGeom prst="rect">
            <a:avLst/>
          </a:prstGeom>
          <a:noFill/>
        </p:spPr>
        <p:txBody>
          <a:bodyPr wrap="square" rtlCol="0">
            <a:spAutoFit/>
          </a:bodyPr>
          <a:lstStyle/>
          <a:p>
            <a:pPr algn="ctr"/>
            <a:r>
              <a:rPr lang="en-GB" sz="1400" dirty="0">
                <a:solidFill>
                  <a:srgbClr val="00AEFE"/>
                </a:solidFill>
              </a:rPr>
              <a:t>“</a:t>
            </a:r>
            <a:r>
              <a:rPr lang="en-US" sz="1400" dirty="0">
                <a:solidFill>
                  <a:srgbClr val="00AEFE"/>
                </a:solidFill>
              </a:rPr>
              <a:t>What seats can you suggest for 3 people wishing to attend the show Z?</a:t>
            </a:r>
            <a:r>
              <a:rPr lang="en-GB" sz="1400" dirty="0">
                <a:solidFill>
                  <a:srgbClr val="00AEFE"/>
                </a:solidFill>
              </a:rPr>
              <a:t>”</a:t>
            </a:r>
          </a:p>
        </p:txBody>
      </p:sp>
    </p:spTree>
    <p:extLst>
      <p:ext uri="{BB962C8B-B14F-4D97-AF65-F5344CB8AC3E}">
        <p14:creationId xmlns:p14="http://schemas.microsoft.com/office/powerpoint/2010/main" val="704360731"/>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ception personnalisé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3350</TotalTime>
  <Words>6620</Words>
  <Application>Microsoft Office PowerPoint</Application>
  <PresentationFormat>Widescreen</PresentationFormat>
  <Paragraphs>763</Paragraphs>
  <Slides>70</Slides>
  <Notes>70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70</vt:i4>
      </vt:variant>
    </vt:vector>
  </HeadingPairs>
  <TitlesOfParts>
    <vt:vector size="80" baseType="lpstr">
      <vt:lpstr>Alte Haas Grotesk</vt:lpstr>
      <vt:lpstr>Arial</vt:lpstr>
      <vt:lpstr>Calibri</vt:lpstr>
      <vt:lpstr>Calibri Light</vt:lpstr>
      <vt:lpstr>Consolas</vt:lpstr>
      <vt:lpstr>Courier New</vt:lpstr>
      <vt:lpstr>Helvetica Neue</vt:lpstr>
      <vt:lpstr>Roboto</vt:lpstr>
      <vt:lpstr>Thème Office</vt:lpstr>
      <vt:lpstr>Conception personnalisée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Bruno Boucard</dc:creator>
  <cp:lastModifiedBy>PIERRAIN Thomas</cp:lastModifiedBy>
  <cp:revision>428</cp:revision>
  <dcterms:created xsi:type="dcterms:W3CDTF">2020-04-18T20:46:49Z</dcterms:created>
  <dcterms:modified xsi:type="dcterms:W3CDTF">2021-02-01T21:26:46Z</dcterms:modified>
</cp:coreProperties>
</file>